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3"/>
  </p:notesMasterIdLst>
  <p:handoutMasterIdLst>
    <p:handoutMasterId r:id="rId34"/>
  </p:handoutMasterIdLst>
  <p:sldIdLst>
    <p:sldId id="353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84" r:id="rId11"/>
    <p:sldId id="365" r:id="rId12"/>
    <p:sldId id="366" r:id="rId13"/>
    <p:sldId id="367" r:id="rId14"/>
    <p:sldId id="368" r:id="rId15"/>
    <p:sldId id="369" r:id="rId16"/>
    <p:sldId id="370" r:id="rId17"/>
    <p:sldId id="385" r:id="rId18"/>
    <p:sldId id="386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B000472-CAA5-4379-A368-D84E4E6FB97F}">
          <p14:sldIdLst>
            <p14:sldId id="353"/>
          </p14:sldIdLst>
        </p14:section>
        <p14:section name="未命名的章節" id="{209E5639-39EE-4EDA-8E0E-A7BCE8ABB58F}">
          <p14:sldIdLst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84"/>
            <p14:sldId id="365"/>
            <p14:sldId id="366"/>
            <p14:sldId id="367"/>
            <p14:sldId id="368"/>
            <p14:sldId id="369"/>
            <p14:sldId id="370"/>
            <p14:sldId id="385"/>
            <p14:sldId id="386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CC6600"/>
    <a:srgbClr val="66FF33"/>
    <a:srgbClr val="EBEBFF"/>
    <a:srgbClr val="E7E7FF"/>
    <a:srgbClr val="E1E1FF"/>
    <a:srgbClr val="CCCCFF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79859" autoAdjust="0"/>
  </p:normalViewPr>
  <p:slideViewPr>
    <p:cSldViewPr>
      <p:cViewPr varScale="1">
        <p:scale>
          <a:sx n="69" d="100"/>
          <a:sy n="69" d="100"/>
        </p:scale>
        <p:origin x="9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100C9D-5435-413A-BF52-2B15EB002061}" type="datetime1">
              <a:rPr lang="zh-TW" altLang="en-US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170E82-7C65-4478-A546-780942979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1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0364E5-E223-41E7-8F7B-C58689653AC1}" type="datetime1">
              <a:rPr lang="zh-TW" altLang="en-US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67C58D4-8247-4CDB-B8D8-366157AD7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5464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F011DFF-4CF2-4B16-A707-64B28036040A}" type="slidenum">
              <a:rPr lang="en-US" altLang="zh-TW" smtClean="0"/>
              <a:pPr eaLnBrk="1" hangingPunct="1"/>
              <a:t>1</a:t>
            </a:fld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9D338C6-14FA-48CC-A73D-B1557EEBA41C}" type="datetime1">
              <a:rPr lang="zh-TW" altLang="en-US" smtClean="0"/>
              <a:pPr eaLnBrk="1" hangingPunct="1"/>
              <a:t>2017/8/9</a:t>
            </a:fld>
            <a:endParaRPr lang="en-US" altLang="zh-TW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CSIE CIAL Lab</a:t>
            </a:r>
          </a:p>
        </p:txBody>
      </p:sp>
      <p:sp>
        <p:nvSpPr>
          <p:cNvPr id="47109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B507DD77-2F27-408A-A247-AD7484650273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3100" y="508000"/>
            <a:ext cx="3397250" cy="2549525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2931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0626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1373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9782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3878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1687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3965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2723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916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269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050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提出一個方法將 </a:t>
            </a:r>
            <a:r>
              <a:rPr lang="en-US" altLang="zh-TW" dirty="0"/>
              <a:t>regex </a:t>
            </a:r>
            <a:r>
              <a:rPr lang="zh-TW" altLang="en-US" dirty="0"/>
              <a:t>轉換成可以處理多個 </a:t>
            </a:r>
            <a:r>
              <a:rPr lang="en-US" altLang="zh-TW" dirty="0"/>
              <a:t>char </a:t>
            </a:r>
            <a:r>
              <a:rPr lang="zh-TW" altLang="en-US" dirty="0"/>
              <a:t>的 </a:t>
            </a:r>
            <a:r>
              <a:rPr lang="en-US" altLang="zh-TW" dirty="0"/>
              <a:t>NFA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他的方法可以設定一個 </a:t>
            </a:r>
            <a:r>
              <a:rPr lang="en-US" altLang="zh-TW" dirty="0"/>
              <a:t>cycle </a:t>
            </a:r>
            <a:r>
              <a:rPr lang="zh-TW" altLang="en-US" dirty="0"/>
              <a:t>能處理 </a:t>
            </a:r>
            <a:r>
              <a:rPr lang="en-US" altLang="zh-TW" dirty="0"/>
              <a:t>2^k </a:t>
            </a:r>
            <a:r>
              <a:rPr lang="zh-TW" altLang="en-US" dirty="0"/>
              <a:t>個 </a:t>
            </a:r>
            <a:r>
              <a:rPr lang="en-US" altLang="zh-TW" dirty="0"/>
              <a:t>char</a:t>
            </a:r>
            <a:r>
              <a:rPr lang="zh-TW" altLang="en-US" dirty="0"/>
              <a:t>，</a:t>
            </a:r>
            <a:r>
              <a:rPr lang="en-US" altLang="zh-TW" dirty="0"/>
              <a:t>k </a:t>
            </a:r>
            <a:r>
              <a:rPr lang="zh-TW" altLang="en-US" dirty="0"/>
              <a:t>可以自己設定。</a:t>
            </a:r>
            <a:endParaRPr lang="en-US" altLang="zh-TW" dirty="0"/>
          </a:p>
          <a:p>
            <a:r>
              <a:rPr lang="zh-TW" altLang="en-US" dirty="0"/>
              <a:t>實作結果是呈現在 </a:t>
            </a:r>
            <a:r>
              <a:rPr lang="en-US" altLang="zh-TW" dirty="0"/>
              <a:t>FPGA</a:t>
            </a:r>
            <a:r>
              <a:rPr lang="zh-TW" altLang="en-US" dirty="0"/>
              <a:t> 上。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6377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8900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80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729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1426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6692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8565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3992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8355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64893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199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09129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2046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6888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8172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286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8601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2133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189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726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>
              <a:ea typeface="新細明體" pitchFamily="18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732-0661-4510-8994-21747E367F95}" type="datetime1">
              <a:rPr lang="zh-TW" altLang="en-US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25C8-037D-4D9C-A89D-84B4CBED0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0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0299-9B71-4CE5-8AF3-49E78D1409C8}" type="datetime1">
              <a:rPr lang="zh-TW" altLang="en-US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5581-8FB1-4BA3-A1BD-7283ADB7F1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51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5"/>
            <a:ext cx="1924050" cy="53943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5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9290-2659-4358-AE6E-0D2AB2AB43AE}" type="datetime1">
              <a:rPr lang="zh-TW" altLang="en-US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8D4B-52B5-445E-B845-CE63557AFE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6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82F-EB1F-4CA9-A2BB-73C8CA86B6DC}" type="datetime1">
              <a:rPr lang="zh-TW" altLang="en-US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B881-FCCB-4025-94C8-DA2AFB2801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730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2556-DD1A-4320-A61A-1EEC9D929459}" type="datetime1">
              <a:rPr lang="zh-TW" altLang="en-US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0783-66AB-4E9E-B57F-90858DA08A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5826-75D5-42B3-A5C4-B229DF8C6A71}" type="datetime1">
              <a:rPr lang="zh-TW" altLang="en-US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51E2-EEAA-4669-B8F0-B40FD5B3C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2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0D1-7F77-4D1A-BD2B-AA0AFA56A26A}" type="datetime1">
              <a:rPr lang="zh-TW" altLang="en-US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54AE-326A-49DC-BA3C-648274DC3B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1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7D96-79B4-4AC6-A23F-82AC22FB9E37}" type="datetime1">
              <a:rPr lang="zh-TW" altLang="en-US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1F05-B80C-4342-AEC2-30DC8D76B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3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D481-9A74-41A8-A3DD-B725FABA0BFD}" type="datetime1">
              <a:rPr lang="zh-TW" altLang="en-US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68F9-24E6-4439-86FC-553CFE561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4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32D8-DDB8-4D0D-A821-5B579638449B}" type="datetime1">
              <a:rPr lang="zh-TW" altLang="en-US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23CC-A3E8-494E-B22F-9BADF4484A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49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8D2E-D3A3-40BD-85D2-775B7A5B698A}" type="datetime1">
              <a:rPr lang="zh-TW" altLang="en-US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9615-97A3-4B50-80FA-CDDFC7E016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4AE2-8279-4719-AA7D-0CCC31134587}" type="datetime1">
              <a:rPr lang="zh-TW" altLang="en-US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E641-5E6C-4237-BE88-7A5ACB6AC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2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583F-7C87-430E-BA42-51959189E1EB}" type="datetime1">
              <a:rPr lang="zh-TW" altLang="en-US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F0DD-2EB3-4841-BC04-5E0E052FC0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85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5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623A5B-BE50-49C9-96A3-44CA19F684C2}" type="datetime1">
              <a:rPr lang="zh-TW" altLang="en-US"/>
              <a:pPr>
                <a:defRPr/>
              </a:pPr>
              <a:t>2017/8/9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2008DEC-E19B-4006-9D6C-42694AEFA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5" y="212725"/>
            <a:ext cx="8823325" cy="6096000"/>
            <a:chOff x="106" y="28"/>
            <a:chExt cx="5558" cy="3840"/>
          </a:xfrm>
        </p:grpSpPr>
        <p:sp>
          <p:nvSpPr>
            <p:cNvPr id="99336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8118" y="1052736"/>
            <a:ext cx="8785225" cy="1944687"/>
          </a:xfrm>
        </p:spPr>
        <p:txBody>
          <a:bodyPr/>
          <a:lstStyle/>
          <a:p>
            <a:r>
              <a:rPr lang="en-US" altLang="zh-TW" sz="2800" b="1" i="0" dirty="0"/>
              <a:t>HIGH-SPEED REGULAR EXPRESSION MATCHING ENGINE USING MULTI-CHARACTER NFA</a:t>
            </a:r>
            <a:endParaRPr lang="zh-TW" altLang="zh-TW" sz="2800" i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429000"/>
            <a:ext cx="6444716" cy="2160588"/>
          </a:xfrm>
        </p:spPr>
        <p:txBody>
          <a:bodyPr/>
          <a:lstStyle/>
          <a:p>
            <a:pPr algn="l"/>
            <a:r>
              <a:rPr lang="en-US" altLang="zh-TW" sz="1800" dirty="0"/>
              <a:t>Author: Norio </a:t>
            </a:r>
            <a:r>
              <a:rPr lang="en-US" altLang="zh-TW" sz="1800" dirty="0" err="1"/>
              <a:t>Yamagaki</a:t>
            </a:r>
            <a:r>
              <a:rPr lang="en-US" altLang="zh-TW" sz="1800" dirty="0"/>
              <a:t> , </a:t>
            </a:r>
            <a:r>
              <a:rPr lang="en-US" altLang="zh-TW" sz="1800" dirty="0" err="1"/>
              <a:t>Reetinder</a:t>
            </a:r>
            <a:r>
              <a:rPr lang="en-US" altLang="zh-TW" sz="1800" dirty="0"/>
              <a:t> Sidhu, Satoshi </a:t>
            </a:r>
            <a:r>
              <a:rPr lang="en-US" altLang="zh-TW" sz="1800" dirty="0" err="1"/>
              <a:t>Kamiya</a:t>
            </a:r>
            <a:endParaRPr lang="en-US" altLang="zh-TW" sz="1800" dirty="0"/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Publisher/Conference: </a:t>
            </a:r>
            <a:r>
              <a:rPr lang="en-US" altLang="zh-TW" sz="1800" dirty="0"/>
              <a:t>Field Programmable Logic and Applications, 2008. FPL 2008. International Conference on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</a:t>
            </a:r>
            <a:r>
              <a:rPr lang="en-US" altLang="zh-TW" sz="1800" dirty="0"/>
              <a:t>Cheng-Feng </a:t>
            </a:r>
            <a:r>
              <a:rPr lang="en-US" altLang="zh-TW" sz="1800" dirty="0" err="1"/>
              <a:t>Ke</a:t>
            </a:r>
            <a:endParaRPr lang="en-US" altLang="zh-TW" sz="1800" dirty="0"/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2017/08/09</a:t>
            </a:r>
            <a:endParaRPr kumimoji="0" lang="en-US" altLang="zh-TW" sz="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00200" y="6016625"/>
            <a:ext cx="5961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600" dirty="0"/>
              <a:t>Department of Computer Science and Information Engineering </a:t>
            </a:r>
          </a:p>
          <a:p>
            <a:pPr algn="ctr" eaLnBrk="0" hangingPunct="0"/>
            <a:r>
              <a:rPr lang="en-US" altLang="zh-TW" sz="1600" dirty="0"/>
              <a:t>National Cheng Kung University, Taiwan R.O.C.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Syntax Tree to 1-character NFA 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665606E-9A5B-4ACB-91B0-959E5B0A2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48" y="1952836"/>
            <a:ext cx="816350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1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1-character NFA to 2-character NFA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68F779F-6707-4CC5-840D-B90B0AC74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65" y="4221088"/>
            <a:ext cx="7960270" cy="147313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21F95B83-D4CA-436A-BEA3-60A485ECA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60" y="1755912"/>
            <a:ext cx="5487993" cy="162489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A05EAC70-4D43-446C-AAD3-DBC8A30176A9}"/>
              </a:ext>
            </a:extLst>
          </p:cNvPr>
          <p:cNvSpPr/>
          <p:nvPr/>
        </p:nvSpPr>
        <p:spPr>
          <a:xfrm>
            <a:off x="539552" y="4213014"/>
            <a:ext cx="944979" cy="1243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708C105-7B77-4C86-9AC2-F2DCD612EF68}"/>
              </a:ext>
            </a:extLst>
          </p:cNvPr>
          <p:cNvSpPr/>
          <p:nvPr/>
        </p:nvSpPr>
        <p:spPr>
          <a:xfrm>
            <a:off x="7488325" y="4335829"/>
            <a:ext cx="1062716" cy="1243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34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1-character NFA to 2-character NFA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68F779F-6707-4CC5-840D-B90B0AC74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97" y="1700808"/>
            <a:ext cx="7960270" cy="147313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D22E830-241A-4F17-A2F5-478A1228D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38" y="4005064"/>
            <a:ext cx="7378588" cy="16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3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1-character NFA to 2-character NFA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68F779F-6707-4CC5-840D-B90B0AC74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97" y="1700808"/>
            <a:ext cx="7960270" cy="147313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8A33E0C-D678-4E2C-A0D2-0C76A3177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00" y="4006800"/>
            <a:ext cx="7380000" cy="18057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5BD4AEC-A3F5-4442-BCFD-C9047E066DAF}"/>
              </a:ext>
            </a:extLst>
          </p:cNvPr>
          <p:cNvSpPr/>
          <p:nvPr/>
        </p:nvSpPr>
        <p:spPr>
          <a:xfrm>
            <a:off x="1041638" y="4725144"/>
            <a:ext cx="442893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448755-19AA-452C-8869-D1DE136B8180}"/>
              </a:ext>
            </a:extLst>
          </p:cNvPr>
          <p:cNvSpPr/>
          <p:nvPr/>
        </p:nvSpPr>
        <p:spPr>
          <a:xfrm>
            <a:off x="750797" y="1790700"/>
            <a:ext cx="733734" cy="558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695EA5B-774C-4259-B306-B5B7F00F9EBB}"/>
              </a:ext>
            </a:extLst>
          </p:cNvPr>
          <p:cNvSpPr/>
          <p:nvPr/>
        </p:nvSpPr>
        <p:spPr>
          <a:xfrm>
            <a:off x="1519403" y="2069790"/>
            <a:ext cx="733734" cy="558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320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1-character NFA to 2-character NFA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68F779F-6707-4CC5-840D-B90B0AC74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97" y="1700808"/>
            <a:ext cx="7960270" cy="147313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5448755-19AA-452C-8869-D1DE136B8180}"/>
              </a:ext>
            </a:extLst>
          </p:cNvPr>
          <p:cNvSpPr/>
          <p:nvPr/>
        </p:nvSpPr>
        <p:spPr>
          <a:xfrm>
            <a:off x="2654876" y="2096852"/>
            <a:ext cx="733734" cy="558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695EA5B-774C-4259-B306-B5B7F00F9EBB}"/>
              </a:ext>
            </a:extLst>
          </p:cNvPr>
          <p:cNvSpPr/>
          <p:nvPr/>
        </p:nvSpPr>
        <p:spPr>
          <a:xfrm>
            <a:off x="1519403" y="2069790"/>
            <a:ext cx="733734" cy="558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A4FDB94-D560-454D-BA29-55D2CA901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97" y="3824868"/>
            <a:ext cx="7773194" cy="176216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A48DBE6-03D5-4AE6-B749-406D764D21BE}"/>
              </a:ext>
            </a:extLst>
          </p:cNvPr>
          <p:cNvSpPr/>
          <p:nvPr/>
        </p:nvSpPr>
        <p:spPr>
          <a:xfrm>
            <a:off x="1921142" y="4509120"/>
            <a:ext cx="52662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36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1-character NFA to 2-character NFA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68F779F-6707-4CC5-840D-B90B0AC74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97" y="1700808"/>
            <a:ext cx="7960270" cy="147313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5448755-19AA-452C-8869-D1DE136B8180}"/>
              </a:ext>
            </a:extLst>
          </p:cNvPr>
          <p:cNvSpPr/>
          <p:nvPr/>
        </p:nvSpPr>
        <p:spPr>
          <a:xfrm>
            <a:off x="2654876" y="2096852"/>
            <a:ext cx="733734" cy="558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695EA5B-774C-4259-B306-B5B7F00F9EBB}"/>
              </a:ext>
            </a:extLst>
          </p:cNvPr>
          <p:cNvSpPr/>
          <p:nvPr/>
        </p:nvSpPr>
        <p:spPr>
          <a:xfrm>
            <a:off x="3862560" y="2078732"/>
            <a:ext cx="781448" cy="558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3837B66-F329-4363-AB8C-38B9ACC96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026198"/>
            <a:ext cx="7555179" cy="17127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55EA7F3-AB33-44C4-9A14-63C420425FA1}"/>
              </a:ext>
            </a:extLst>
          </p:cNvPr>
          <p:cNvSpPr/>
          <p:nvPr/>
        </p:nvSpPr>
        <p:spPr>
          <a:xfrm>
            <a:off x="3275856" y="4689140"/>
            <a:ext cx="526622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371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1-character NFA to 2-character NFA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68F779F-6707-4CC5-840D-B90B0AC74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97" y="1700808"/>
            <a:ext cx="7960270" cy="147313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E94A0D5-D1D0-4949-8749-60CBDA3FC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85" y="3825044"/>
            <a:ext cx="7519215" cy="2317626"/>
          </a:xfrm>
          <a:prstGeom prst="rect">
            <a:avLst/>
          </a:prstGeom>
        </p:spPr>
      </p:pic>
      <p:sp>
        <p:nvSpPr>
          <p:cNvPr id="11" name="內容版面配置區 6">
            <a:extLst>
              <a:ext uri="{FF2B5EF4-FFF2-40B4-BE49-F238E27FC236}">
                <a16:creationId xmlns:a16="http://schemas.microsoft.com/office/drawing/2014/main" id="{E3E9A1AE-F654-4A9F-9521-800E3129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3340001"/>
            <a:ext cx="7696200" cy="1080021"/>
          </a:xfrm>
        </p:spPr>
        <p:txBody>
          <a:bodyPr/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2-character NFA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內容版面配置區 6">
            <a:extLst>
              <a:ext uri="{FF2B5EF4-FFF2-40B4-BE49-F238E27FC236}">
                <a16:creationId xmlns:a16="http://schemas.microsoft.com/office/drawing/2014/main" id="{6D2BD45C-58CD-4FE1-9C5A-96BD2A177465}"/>
              </a:ext>
            </a:extLst>
          </p:cNvPr>
          <p:cNvSpPr txBox="1">
            <a:spLocks/>
          </p:cNvSpPr>
          <p:nvPr/>
        </p:nvSpPr>
        <p:spPr bwMode="auto">
          <a:xfrm>
            <a:off x="352726" y="1357356"/>
            <a:ext cx="7696200" cy="108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2400" b="1" kern="0" dirty="0">
                <a:solidFill>
                  <a:srgbClr val="FF0000"/>
                </a:solidFill>
              </a:rPr>
              <a:t>1-character NFA</a:t>
            </a:r>
            <a:endParaRPr lang="zh-TW" altLang="en-US" sz="24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23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1-character NFA to 2-character NFA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B7E6C52-923D-46C3-8009-72DDEFECD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556792"/>
            <a:ext cx="7175053" cy="44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99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Match mode and Non match mode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375161" y="6284913"/>
            <a:ext cx="3960812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389948" y="6308725"/>
            <a:ext cx="1600200" cy="457200"/>
          </a:xfrm>
        </p:spPr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9" name="內容版面配置區 6">
            <a:extLst>
              <a:ext uri="{FF2B5EF4-FFF2-40B4-BE49-F238E27FC236}">
                <a16:creationId xmlns:a16="http://schemas.microsoft.com/office/drawing/2014/main" id="{E35574A3-6153-42B5-A1DC-119D08535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12876"/>
            <a:ext cx="7696200" cy="1138674"/>
          </a:xfrm>
        </p:spPr>
        <p:txBody>
          <a:bodyPr/>
          <a:lstStyle/>
          <a:p>
            <a:r>
              <a:rPr lang="en-US" altLang="zh-TW" sz="2400" dirty="0"/>
              <a:t>If only </a:t>
            </a:r>
            <a:r>
              <a:rPr lang="en-US" altLang="zh-TW" sz="2400" dirty="0">
                <a:solidFill>
                  <a:srgbClr val="FF0000"/>
                </a:solidFill>
              </a:rPr>
              <a:t>information about whether the input string matches a regex or not</a:t>
            </a:r>
            <a:r>
              <a:rPr lang="en-US" altLang="zh-TW" sz="2400" dirty="0"/>
              <a:t> is required (we call this “non-match mode”), following simplifications can be made;</a:t>
            </a:r>
            <a:endParaRPr lang="zh-TW" altLang="en-US"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628DCE7-C6CC-405A-9D8A-7B9C522A3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64" y="2648316"/>
            <a:ext cx="6721747" cy="4192957"/>
          </a:xfrm>
          <a:prstGeom prst="rect">
            <a:avLst/>
          </a:prstGeom>
        </p:spPr>
      </p:pic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9245623C-D550-4680-9AE4-A938D435A5BC}"/>
              </a:ext>
            </a:extLst>
          </p:cNvPr>
          <p:cNvSpPr txBox="1">
            <a:spLocks/>
          </p:cNvSpPr>
          <p:nvPr/>
        </p:nvSpPr>
        <p:spPr bwMode="auto">
          <a:xfrm>
            <a:off x="1331640" y="2960948"/>
            <a:ext cx="7696200" cy="113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000" kern="0" dirty="0">
                <a:solidFill>
                  <a:srgbClr val="FF0000"/>
                </a:solidFill>
              </a:rPr>
              <a:t>add self edge labeled ‘X’ to the final node</a:t>
            </a:r>
            <a:endParaRPr lang="zh-TW" altLang="en-US" sz="2000" kern="0" dirty="0">
              <a:solidFill>
                <a:srgbClr val="FF0000"/>
              </a:solidFill>
            </a:endParaRPr>
          </a:p>
        </p:txBody>
      </p:sp>
      <p:sp>
        <p:nvSpPr>
          <p:cNvPr id="10" name="內容版面配置區 6">
            <a:extLst>
              <a:ext uri="{FF2B5EF4-FFF2-40B4-BE49-F238E27FC236}">
                <a16:creationId xmlns:a16="http://schemas.microsoft.com/office/drawing/2014/main" id="{45981445-D66A-47F3-98EF-B2AC2961EA4E}"/>
              </a:ext>
            </a:extLst>
          </p:cNvPr>
          <p:cNvSpPr txBox="1">
            <a:spLocks/>
          </p:cNvSpPr>
          <p:nvPr/>
        </p:nvSpPr>
        <p:spPr bwMode="auto">
          <a:xfrm>
            <a:off x="2051720" y="4473116"/>
            <a:ext cx="7696200" cy="113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000" kern="0" dirty="0">
                <a:solidFill>
                  <a:srgbClr val="FF0000"/>
                </a:solidFill>
              </a:rPr>
              <a:t>if( edge (</a:t>
            </a:r>
            <a:r>
              <a:rPr lang="en-US" altLang="zh-TW" sz="2000" kern="0" dirty="0" err="1">
                <a:solidFill>
                  <a:srgbClr val="FF0000"/>
                </a:solidFill>
              </a:rPr>
              <a:t>i</a:t>
            </a:r>
            <a:r>
              <a:rPr lang="en-US" altLang="zh-TW" sz="2000" kern="0" dirty="0">
                <a:solidFill>
                  <a:srgbClr val="FF0000"/>
                </a:solidFill>
              </a:rPr>
              <a:t>, n) self edge at line 2 and edge (n, j) self edge at line 1 )</a:t>
            </a:r>
            <a:endParaRPr lang="zh-TW" altLang="en-US" sz="2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77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Range Matching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內容版面配置區 6">
                <a:extLst>
                  <a:ext uri="{FF2B5EF4-FFF2-40B4-BE49-F238E27FC236}">
                    <a16:creationId xmlns:a16="http://schemas.microsoft.com/office/drawing/2014/main" id="{B43E6B28-3FFB-4B7C-8979-E56AF231EA2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2726" y="1357356"/>
                <a:ext cx="7696200" cy="1080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0000"/>
                  <a:buFont typeface="Wingdings" pitchFamily="2" charset="2"/>
                  <a:buChar char="l"/>
                  <a:defRPr kumimoji="1" sz="3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50000"/>
                  <a:buChar char="•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50000"/>
                  <a:buChar char="•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TW" sz="2400" kern="0" dirty="0"/>
                  <a:t>Consecutive character</a:t>
                </a:r>
                <a:r>
                  <a:rPr lang="zh-TW" altLang="en-US" sz="2400" kern="0" dirty="0"/>
                  <a:t>，</a:t>
                </a:r>
                <a:r>
                  <a:rPr lang="en-US" altLang="zh-TW" sz="2400" kern="0" dirty="0"/>
                  <a:t>ex: [0-9] </a:t>
                </a:r>
              </a:p>
              <a:p>
                <a:r>
                  <a:rPr lang="en-US" altLang="zh-TW" sz="2400" kern="0" dirty="0"/>
                  <a:t>Example: </a:t>
                </a:r>
                <a14:m>
                  <m:oMath xmlns:m="http://schemas.openxmlformats.org/officeDocument/2006/math">
                    <m:r>
                      <a:rPr lang="en-US" altLang="zh-TW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altLang="zh-TW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≤11</m:t>
                    </m:r>
                  </m:oMath>
                </a14:m>
                <a:endParaRPr lang="en-US" altLang="zh-TW" sz="2400" kern="0" dirty="0"/>
              </a:p>
              <a:p>
                <a:endParaRPr lang="en-US" altLang="zh-TW" sz="2400" kern="0" dirty="0"/>
              </a:p>
              <a:p>
                <a:r>
                  <a:rPr lang="en-US" altLang="zh-TW" sz="2400" kern="0" dirty="0"/>
                  <a:t>2 → 0010 → or </a:t>
                </a:r>
                <a:r>
                  <a:rPr lang="en-US" altLang="zh-TW" sz="2400" kern="0" dirty="0" err="1"/>
                  <a:t>or</a:t>
                </a:r>
                <a:r>
                  <a:rPr lang="en-US" altLang="zh-TW" sz="2400" kern="0" dirty="0"/>
                  <a:t> and or</a:t>
                </a:r>
              </a:p>
              <a:p>
                <a:r>
                  <a:rPr lang="en-US" altLang="zh-TW" sz="2400" kern="0" dirty="0"/>
                  <a:t>11 → 1011 → or and or </a:t>
                </a:r>
                <a:r>
                  <a:rPr lang="en-US" altLang="zh-TW" sz="2400" kern="0" dirty="0" err="1"/>
                  <a:t>or</a:t>
                </a:r>
                <a:endParaRPr lang="zh-TW" altLang="en-US" sz="2400" kern="0" dirty="0"/>
              </a:p>
            </p:txBody>
          </p:sp>
        </mc:Choice>
        <mc:Fallback>
          <p:sp>
            <p:nvSpPr>
              <p:cNvPr id="12" name="內容版面配置區 6">
                <a:extLst>
                  <a:ext uri="{FF2B5EF4-FFF2-40B4-BE49-F238E27FC236}">
                    <a16:creationId xmlns:a16="http://schemas.microsoft.com/office/drawing/2014/main" id="{B43E6B28-3FFB-4B7C-8979-E56AF231E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26" y="1357356"/>
                <a:ext cx="7696200" cy="1080021"/>
              </a:xfrm>
              <a:prstGeom prst="rect">
                <a:avLst/>
              </a:prstGeom>
              <a:blipFill>
                <a:blip r:embed="rId3"/>
                <a:stretch>
                  <a:fillRect l="-396" t="-4520" b="-1180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97E05066-79BA-456B-8A1D-5DC4FE97D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628" y="3501008"/>
            <a:ext cx="6953617" cy="253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2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內容版面配置區 6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12875"/>
                <a:ext cx="7696200" cy="4530725"/>
              </a:xfrm>
            </p:spPr>
            <p:txBody>
              <a:bodyPr/>
              <a:lstStyle/>
              <a:p>
                <a:r>
                  <a:rPr lang="en-US" altLang="zh-TW" sz="2400" dirty="0"/>
                  <a:t>This paper also proposes an approach for converting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a regex into a multi-character NFA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Algorithms are provided to convert an arbitrary regex into an NFA capable of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processing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</a:rPr>
                  <a:t> characters (for desired natural number k) per clock cycle</a:t>
                </a:r>
                <a:r>
                  <a:rPr lang="en-US" altLang="zh-TW" sz="2400" dirty="0"/>
                  <a:t>.</a:t>
                </a:r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The above ideas are implemented in a program that outputs NFAs specified in 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a structural HDL which can be mapped onto an FPGA</a:t>
                </a:r>
                <a:r>
                  <a:rPr lang="en-US" altLang="zh-TW" sz="2400" dirty="0"/>
                  <a:t>.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12875"/>
                <a:ext cx="7696200" cy="4530725"/>
              </a:xfrm>
              <a:blipFill>
                <a:blip r:embed="rId3"/>
                <a:stretch>
                  <a:fillRect l="-317" t="-1077" r="-10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651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Range Matching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內容版面配置區 6">
                <a:extLst>
                  <a:ext uri="{FF2B5EF4-FFF2-40B4-BE49-F238E27FC236}">
                    <a16:creationId xmlns:a16="http://schemas.microsoft.com/office/drawing/2014/main" id="{B43E6B28-3FFB-4B7C-8979-E56AF231EA2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2726" y="1357356"/>
                <a:ext cx="7696200" cy="1080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0000"/>
                  <a:buFont typeface="Wingdings" pitchFamily="2" charset="2"/>
                  <a:buChar char="l"/>
                  <a:defRPr kumimoji="1" sz="3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50000"/>
                  <a:buChar char="•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50000"/>
                  <a:buChar char="•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TW" sz="2400" kern="0" dirty="0"/>
                  <a:t>Consecutive character</a:t>
                </a:r>
                <a:r>
                  <a:rPr lang="zh-TW" altLang="en-US" sz="2400" kern="0" dirty="0"/>
                  <a:t>，</a:t>
                </a:r>
                <a:r>
                  <a:rPr lang="en-US" altLang="zh-TW" sz="2400" kern="0" dirty="0"/>
                  <a:t>ex: [0-9] </a:t>
                </a:r>
              </a:p>
              <a:p>
                <a:r>
                  <a:rPr lang="en-US" altLang="zh-TW" sz="2400" kern="0" dirty="0"/>
                  <a:t>Example: </a:t>
                </a:r>
                <a14:m>
                  <m:oMath xmlns:m="http://schemas.openxmlformats.org/officeDocument/2006/math">
                    <m:r>
                      <a:rPr lang="en-US" altLang="zh-TW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altLang="zh-TW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≤11</m:t>
                    </m:r>
                  </m:oMath>
                </a14:m>
                <a:endParaRPr lang="en-US" altLang="zh-TW" sz="2400" kern="0" dirty="0"/>
              </a:p>
              <a:p>
                <a:endParaRPr lang="en-US" altLang="zh-TW" sz="2400" kern="0" dirty="0"/>
              </a:p>
              <a:p>
                <a:r>
                  <a:rPr lang="en-US" altLang="zh-TW" sz="2400" kern="0" dirty="0"/>
                  <a:t>8 → 1000 </a:t>
                </a:r>
              </a:p>
              <a:p>
                <a:r>
                  <a:rPr lang="en-US" altLang="zh-TW" sz="2400" kern="0" dirty="0"/>
                  <a:t>Not 8  → 0111 </a:t>
                </a:r>
              </a:p>
            </p:txBody>
          </p:sp>
        </mc:Choice>
        <mc:Fallback>
          <p:sp>
            <p:nvSpPr>
              <p:cNvPr id="12" name="內容版面配置區 6">
                <a:extLst>
                  <a:ext uri="{FF2B5EF4-FFF2-40B4-BE49-F238E27FC236}">
                    <a16:creationId xmlns:a16="http://schemas.microsoft.com/office/drawing/2014/main" id="{B43E6B28-3FFB-4B7C-8979-E56AF231E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26" y="1357356"/>
                <a:ext cx="7696200" cy="1080021"/>
              </a:xfrm>
              <a:prstGeom prst="rect">
                <a:avLst/>
              </a:prstGeom>
              <a:blipFill>
                <a:blip r:embed="rId3"/>
                <a:stretch>
                  <a:fillRect l="-396" t="-4520" b="-1180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97E05066-79BA-456B-8A1D-5DC4FE97D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120" y="3556909"/>
            <a:ext cx="6953617" cy="2536490"/>
          </a:xfrm>
          <a:prstGeom prst="rect">
            <a:avLst/>
          </a:prstGeom>
        </p:spPr>
      </p:pic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B6DEE9AD-D749-43BD-9E04-0E3003BC048C}"/>
              </a:ext>
            </a:extLst>
          </p:cNvPr>
          <p:cNvSpPr txBox="1">
            <a:spLocks/>
          </p:cNvSpPr>
          <p:nvPr/>
        </p:nvSpPr>
        <p:spPr bwMode="auto">
          <a:xfrm>
            <a:off x="4686929" y="4401108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9" name="內容版面配置區 6">
            <a:extLst>
              <a:ext uri="{FF2B5EF4-FFF2-40B4-BE49-F238E27FC236}">
                <a16:creationId xmlns:a16="http://schemas.microsoft.com/office/drawing/2014/main" id="{3A19FEEA-63D9-469A-B309-980DE12024C4}"/>
              </a:ext>
            </a:extLst>
          </p:cNvPr>
          <p:cNvSpPr txBox="1">
            <a:spLocks/>
          </p:cNvSpPr>
          <p:nvPr/>
        </p:nvSpPr>
        <p:spPr bwMode="auto">
          <a:xfrm>
            <a:off x="3625429" y="4408790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0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0" name="內容版面配置區 6">
            <a:extLst>
              <a:ext uri="{FF2B5EF4-FFF2-40B4-BE49-F238E27FC236}">
                <a16:creationId xmlns:a16="http://schemas.microsoft.com/office/drawing/2014/main" id="{DFA87F72-E154-4DB5-9501-25D3E34D908C}"/>
              </a:ext>
            </a:extLst>
          </p:cNvPr>
          <p:cNvSpPr txBox="1">
            <a:spLocks/>
          </p:cNvSpPr>
          <p:nvPr/>
        </p:nvSpPr>
        <p:spPr bwMode="auto">
          <a:xfrm>
            <a:off x="2554619" y="4399586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0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1" name="內容版面配置區 6">
            <a:extLst>
              <a:ext uri="{FF2B5EF4-FFF2-40B4-BE49-F238E27FC236}">
                <a16:creationId xmlns:a16="http://schemas.microsoft.com/office/drawing/2014/main" id="{839D929A-CDE5-438B-9075-369B01049696}"/>
              </a:ext>
            </a:extLst>
          </p:cNvPr>
          <p:cNvSpPr txBox="1">
            <a:spLocks/>
          </p:cNvSpPr>
          <p:nvPr/>
        </p:nvSpPr>
        <p:spPr bwMode="auto">
          <a:xfrm>
            <a:off x="1493119" y="4399585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0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3" name="內容版面配置區 6">
            <a:extLst>
              <a:ext uri="{FF2B5EF4-FFF2-40B4-BE49-F238E27FC236}">
                <a16:creationId xmlns:a16="http://schemas.microsoft.com/office/drawing/2014/main" id="{8585B6C0-ED71-4A41-912A-871DD95D2F1D}"/>
              </a:ext>
            </a:extLst>
          </p:cNvPr>
          <p:cNvSpPr txBox="1">
            <a:spLocks/>
          </p:cNvSpPr>
          <p:nvPr/>
        </p:nvSpPr>
        <p:spPr bwMode="auto">
          <a:xfrm>
            <a:off x="3527884" y="5669056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4" name="內容版面配置區 6">
            <a:extLst>
              <a:ext uri="{FF2B5EF4-FFF2-40B4-BE49-F238E27FC236}">
                <a16:creationId xmlns:a16="http://schemas.microsoft.com/office/drawing/2014/main" id="{8777EDF6-6FA0-4151-8080-0D53308BBC36}"/>
              </a:ext>
            </a:extLst>
          </p:cNvPr>
          <p:cNvSpPr txBox="1">
            <a:spLocks/>
          </p:cNvSpPr>
          <p:nvPr/>
        </p:nvSpPr>
        <p:spPr bwMode="auto">
          <a:xfrm>
            <a:off x="2554619" y="5695595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5" name="內容版面配置區 6">
            <a:extLst>
              <a:ext uri="{FF2B5EF4-FFF2-40B4-BE49-F238E27FC236}">
                <a16:creationId xmlns:a16="http://schemas.microsoft.com/office/drawing/2014/main" id="{6CE85A96-50FD-47F8-812B-2CB858E2A485}"/>
              </a:ext>
            </a:extLst>
          </p:cNvPr>
          <p:cNvSpPr txBox="1">
            <a:spLocks/>
          </p:cNvSpPr>
          <p:nvPr/>
        </p:nvSpPr>
        <p:spPr bwMode="auto">
          <a:xfrm>
            <a:off x="1527927" y="5744726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5F2A8FF0-7267-4185-AFEC-F57858B3FA10}"/>
              </a:ext>
            </a:extLst>
          </p:cNvPr>
          <p:cNvSpPr txBox="1">
            <a:spLocks/>
          </p:cNvSpPr>
          <p:nvPr/>
        </p:nvSpPr>
        <p:spPr bwMode="auto">
          <a:xfrm>
            <a:off x="4686929" y="5697363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0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7" name="內容版面配置區 6">
            <a:extLst>
              <a:ext uri="{FF2B5EF4-FFF2-40B4-BE49-F238E27FC236}">
                <a16:creationId xmlns:a16="http://schemas.microsoft.com/office/drawing/2014/main" id="{B59E5267-64E7-4EDB-B67D-8DFC4FD20030}"/>
              </a:ext>
            </a:extLst>
          </p:cNvPr>
          <p:cNvSpPr txBox="1">
            <a:spLocks/>
          </p:cNvSpPr>
          <p:nvPr/>
        </p:nvSpPr>
        <p:spPr bwMode="auto">
          <a:xfrm>
            <a:off x="2554619" y="3519796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8" name="內容版面配置區 6">
            <a:extLst>
              <a:ext uri="{FF2B5EF4-FFF2-40B4-BE49-F238E27FC236}">
                <a16:creationId xmlns:a16="http://schemas.microsoft.com/office/drawing/2014/main" id="{7721D270-F467-4EB8-AD0A-8B3A070693F4}"/>
              </a:ext>
            </a:extLst>
          </p:cNvPr>
          <p:cNvSpPr txBox="1">
            <a:spLocks/>
          </p:cNvSpPr>
          <p:nvPr/>
        </p:nvSpPr>
        <p:spPr bwMode="auto">
          <a:xfrm>
            <a:off x="4766743" y="3573017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0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9" name="內容版面配置區 6">
            <a:extLst>
              <a:ext uri="{FF2B5EF4-FFF2-40B4-BE49-F238E27FC236}">
                <a16:creationId xmlns:a16="http://schemas.microsoft.com/office/drawing/2014/main" id="{153EBB76-7711-478B-8DAA-754C56A32757}"/>
              </a:ext>
            </a:extLst>
          </p:cNvPr>
          <p:cNvSpPr txBox="1">
            <a:spLocks/>
          </p:cNvSpPr>
          <p:nvPr/>
        </p:nvSpPr>
        <p:spPr bwMode="auto">
          <a:xfrm>
            <a:off x="3671900" y="3537012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0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20" name="內容版面配置區 6">
            <a:extLst>
              <a:ext uri="{FF2B5EF4-FFF2-40B4-BE49-F238E27FC236}">
                <a16:creationId xmlns:a16="http://schemas.microsoft.com/office/drawing/2014/main" id="{9055EF54-8A39-42D7-A303-C5C4DFC372EF}"/>
              </a:ext>
            </a:extLst>
          </p:cNvPr>
          <p:cNvSpPr txBox="1">
            <a:spLocks/>
          </p:cNvSpPr>
          <p:nvPr/>
        </p:nvSpPr>
        <p:spPr bwMode="auto">
          <a:xfrm>
            <a:off x="6162057" y="3904735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23" name="內容版面配置區 6">
            <a:extLst>
              <a:ext uri="{FF2B5EF4-FFF2-40B4-BE49-F238E27FC236}">
                <a16:creationId xmlns:a16="http://schemas.microsoft.com/office/drawing/2014/main" id="{ABBD9800-E81F-4FFE-8896-6C4492BE0AAD}"/>
              </a:ext>
            </a:extLst>
          </p:cNvPr>
          <p:cNvSpPr txBox="1">
            <a:spLocks/>
          </p:cNvSpPr>
          <p:nvPr/>
        </p:nvSpPr>
        <p:spPr bwMode="auto">
          <a:xfrm>
            <a:off x="2516295" y="4835454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24" name="內容版面配置區 6">
            <a:extLst>
              <a:ext uri="{FF2B5EF4-FFF2-40B4-BE49-F238E27FC236}">
                <a16:creationId xmlns:a16="http://schemas.microsoft.com/office/drawing/2014/main" id="{60F8C3AC-D199-4689-936B-854F57802863}"/>
              </a:ext>
            </a:extLst>
          </p:cNvPr>
          <p:cNvSpPr txBox="1">
            <a:spLocks/>
          </p:cNvSpPr>
          <p:nvPr/>
        </p:nvSpPr>
        <p:spPr bwMode="auto">
          <a:xfrm>
            <a:off x="3608474" y="4835454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25" name="內容版面配置區 6">
            <a:extLst>
              <a:ext uri="{FF2B5EF4-FFF2-40B4-BE49-F238E27FC236}">
                <a16:creationId xmlns:a16="http://schemas.microsoft.com/office/drawing/2014/main" id="{18DA5A8C-EA54-453D-B06A-6DBEC3DBD78E}"/>
              </a:ext>
            </a:extLst>
          </p:cNvPr>
          <p:cNvSpPr txBox="1">
            <a:spLocks/>
          </p:cNvSpPr>
          <p:nvPr/>
        </p:nvSpPr>
        <p:spPr bwMode="auto">
          <a:xfrm>
            <a:off x="4712328" y="4869272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26" name="內容版面配置區 6">
            <a:extLst>
              <a:ext uri="{FF2B5EF4-FFF2-40B4-BE49-F238E27FC236}">
                <a16:creationId xmlns:a16="http://schemas.microsoft.com/office/drawing/2014/main" id="{B0F93210-A956-4716-A2B3-64BA3DDE4D76}"/>
              </a:ext>
            </a:extLst>
          </p:cNvPr>
          <p:cNvSpPr txBox="1">
            <a:spLocks/>
          </p:cNvSpPr>
          <p:nvPr/>
        </p:nvSpPr>
        <p:spPr bwMode="auto">
          <a:xfrm>
            <a:off x="6144556" y="4719088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27" name="內容版面配置區 6">
            <a:extLst>
              <a:ext uri="{FF2B5EF4-FFF2-40B4-BE49-F238E27FC236}">
                <a16:creationId xmlns:a16="http://schemas.microsoft.com/office/drawing/2014/main" id="{BAE23EC1-0848-4F19-A9FD-5AF3CF3F5FDE}"/>
              </a:ext>
            </a:extLst>
          </p:cNvPr>
          <p:cNvSpPr txBox="1">
            <a:spLocks/>
          </p:cNvSpPr>
          <p:nvPr/>
        </p:nvSpPr>
        <p:spPr bwMode="auto">
          <a:xfrm>
            <a:off x="7367155" y="4370504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3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Range Matching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內容版面配置區 6">
                <a:extLst>
                  <a:ext uri="{FF2B5EF4-FFF2-40B4-BE49-F238E27FC236}">
                    <a16:creationId xmlns:a16="http://schemas.microsoft.com/office/drawing/2014/main" id="{B43E6B28-3FFB-4B7C-8979-E56AF231EA2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2726" y="1357356"/>
                <a:ext cx="7696200" cy="1080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0000"/>
                  <a:buFont typeface="Wingdings" pitchFamily="2" charset="2"/>
                  <a:buChar char="l"/>
                  <a:defRPr kumimoji="1" sz="3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50000"/>
                  <a:buChar char="•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50000"/>
                  <a:buChar char="•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150000"/>
                  <a:buChar char="•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TW" sz="2400" kern="0" dirty="0"/>
                  <a:t>Consecutive character</a:t>
                </a:r>
                <a:r>
                  <a:rPr lang="zh-TW" altLang="en-US" sz="2400" kern="0" dirty="0"/>
                  <a:t>，</a:t>
                </a:r>
                <a:r>
                  <a:rPr lang="en-US" altLang="zh-TW" sz="2400" kern="0" dirty="0"/>
                  <a:t>ex: [0-9] </a:t>
                </a:r>
              </a:p>
              <a:p>
                <a:r>
                  <a:rPr lang="en-US" altLang="zh-TW" sz="2400" kern="0" dirty="0"/>
                  <a:t>Example: </a:t>
                </a:r>
                <a14:m>
                  <m:oMath xmlns:m="http://schemas.openxmlformats.org/officeDocument/2006/math">
                    <m:r>
                      <a:rPr lang="en-US" altLang="zh-TW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altLang="zh-TW" sz="24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≤11</m:t>
                    </m:r>
                  </m:oMath>
                </a14:m>
                <a:endParaRPr lang="en-US" altLang="zh-TW" sz="2400" kern="0" dirty="0"/>
              </a:p>
              <a:p>
                <a:endParaRPr lang="en-US" altLang="zh-TW" sz="2400" kern="0" dirty="0"/>
              </a:p>
              <a:p>
                <a:r>
                  <a:rPr lang="en-US" altLang="zh-TW" sz="2400" kern="0" dirty="0"/>
                  <a:t>12 → 1100 </a:t>
                </a:r>
              </a:p>
              <a:p>
                <a:r>
                  <a:rPr lang="en-US" altLang="zh-TW" sz="2400" kern="0" dirty="0"/>
                  <a:t>Not 12  → 0011 </a:t>
                </a:r>
              </a:p>
            </p:txBody>
          </p:sp>
        </mc:Choice>
        <mc:Fallback>
          <p:sp>
            <p:nvSpPr>
              <p:cNvPr id="12" name="內容版面配置區 6">
                <a:extLst>
                  <a:ext uri="{FF2B5EF4-FFF2-40B4-BE49-F238E27FC236}">
                    <a16:creationId xmlns:a16="http://schemas.microsoft.com/office/drawing/2014/main" id="{B43E6B28-3FFB-4B7C-8979-E56AF231E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726" y="1357356"/>
                <a:ext cx="7696200" cy="1080021"/>
              </a:xfrm>
              <a:prstGeom prst="rect">
                <a:avLst/>
              </a:prstGeom>
              <a:blipFill>
                <a:blip r:embed="rId3"/>
                <a:stretch>
                  <a:fillRect l="-396" t="-4520" b="-1180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97E05066-79BA-456B-8A1D-5DC4FE97D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120" y="3556909"/>
            <a:ext cx="6953617" cy="2536490"/>
          </a:xfrm>
          <a:prstGeom prst="rect">
            <a:avLst/>
          </a:prstGeom>
        </p:spPr>
      </p:pic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B6DEE9AD-D749-43BD-9E04-0E3003BC048C}"/>
              </a:ext>
            </a:extLst>
          </p:cNvPr>
          <p:cNvSpPr txBox="1">
            <a:spLocks/>
          </p:cNvSpPr>
          <p:nvPr/>
        </p:nvSpPr>
        <p:spPr bwMode="auto">
          <a:xfrm>
            <a:off x="4686929" y="4401108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0" name="內容版面配置區 6">
            <a:extLst>
              <a:ext uri="{FF2B5EF4-FFF2-40B4-BE49-F238E27FC236}">
                <a16:creationId xmlns:a16="http://schemas.microsoft.com/office/drawing/2014/main" id="{DFA87F72-E154-4DB5-9501-25D3E34D908C}"/>
              </a:ext>
            </a:extLst>
          </p:cNvPr>
          <p:cNvSpPr txBox="1">
            <a:spLocks/>
          </p:cNvSpPr>
          <p:nvPr/>
        </p:nvSpPr>
        <p:spPr bwMode="auto">
          <a:xfrm>
            <a:off x="2554619" y="4399586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0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1" name="內容版面配置區 6">
            <a:extLst>
              <a:ext uri="{FF2B5EF4-FFF2-40B4-BE49-F238E27FC236}">
                <a16:creationId xmlns:a16="http://schemas.microsoft.com/office/drawing/2014/main" id="{839D929A-CDE5-438B-9075-369B01049696}"/>
              </a:ext>
            </a:extLst>
          </p:cNvPr>
          <p:cNvSpPr txBox="1">
            <a:spLocks/>
          </p:cNvSpPr>
          <p:nvPr/>
        </p:nvSpPr>
        <p:spPr bwMode="auto">
          <a:xfrm>
            <a:off x="1493119" y="4399585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0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4" name="內容版面配置區 6">
            <a:extLst>
              <a:ext uri="{FF2B5EF4-FFF2-40B4-BE49-F238E27FC236}">
                <a16:creationId xmlns:a16="http://schemas.microsoft.com/office/drawing/2014/main" id="{8777EDF6-6FA0-4151-8080-0D53308BBC36}"/>
              </a:ext>
            </a:extLst>
          </p:cNvPr>
          <p:cNvSpPr txBox="1">
            <a:spLocks/>
          </p:cNvSpPr>
          <p:nvPr/>
        </p:nvSpPr>
        <p:spPr bwMode="auto">
          <a:xfrm>
            <a:off x="2483768" y="5625244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5" name="內容版面配置區 6">
            <a:extLst>
              <a:ext uri="{FF2B5EF4-FFF2-40B4-BE49-F238E27FC236}">
                <a16:creationId xmlns:a16="http://schemas.microsoft.com/office/drawing/2014/main" id="{6CE85A96-50FD-47F8-812B-2CB858E2A485}"/>
              </a:ext>
            </a:extLst>
          </p:cNvPr>
          <p:cNvSpPr txBox="1">
            <a:spLocks/>
          </p:cNvSpPr>
          <p:nvPr/>
        </p:nvSpPr>
        <p:spPr bwMode="auto">
          <a:xfrm>
            <a:off x="1475656" y="5625244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5F2A8FF0-7267-4185-AFEC-F57858B3FA10}"/>
              </a:ext>
            </a:extLst>
          </p:cNvPr>
          <p:cNvSpPr txBox="1">
            <a:spLocks/>
          </p:cNvSpPr>
          <p:nvPr/>
        </p:nvSpPr>
        <p:spPr bwMode="auto">
          <a:xfrm>
            <a:off x="4716016" y="5625245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0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20" name="內容版面配置區 6">
            <a:extLst>
              <a:ext uri="{FF2B5EF4-FFF2-40B4-BE49-F238E27FC236}">
                <a16:creationId xmlns:a16="http://schemas.microsoft.com/office/drawing/2014/main" id="{9055EF54-8A39-42D7-A303-C5C4DFC372EF}"/>
              </a:ext>
            </a:extLst>
          </p:cNvPr>
          <p:cNvSpPr txBox="1">
            <a:spLocks/>
          </p:cNvSpPr>
          <p:nvPr/>
        </p:nvSpPr>
        <p:spPr bwMode="auto">
          <a:xfrm>
            <a:off x="6162057" y="3904735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23" name="內容版面配置區 6">
            <a:extLst>
              <a:ext uri="{FF2B5EF4-FFF2-40B4-BE49-F238E27FC236}">
                <a16:creationId xmlns:a16="http://schemas.microsoft.com/office/drawing/2014/main" id="{ABBD9800-E81F-4FFE-8896-6C4492BE0AAD}"/>
              </a:ext>
            </a:extLst>
          </p:cNvPr>
          <p:cNvSpPr txBox="1">
            <a:spLocks/>
          </p:cNvSpPr>
          <p:nvPr/>
        </p:nvSpPr>
        <p:spPr bwMode="auto">
          <a:xfrm>
            <a:off x="2516295" y="4835454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24" name="內容版面配置區 6">
            <a:extLst>
              <a:ext uri="{FF2B5EF4-FFF2-40B4-BE49-F238E27FC236}">
                <a16:creationId xmlns:a16="http://schemas.microsoft.com/office/drawing/2014/main" id="{60F8C3AC-D199-4689-936B-854F57802863}"/>
              </a:ext>
            </a:extLst>
          </p:cNvPr>
          <p:cNvSpPr txBox="1">
            <a:spLocks/>
          </p:cNvSpPr>
          <p:nvPr/>
        </p:nvSpPr>
        <p:spPr bwMode="auto">
          <a:xfrm>
            <a:off x="3608474" y="4835454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27" name="內容版面配置區 6">
            <a:extLst>
              <a:ext uri="{FF2B5EF4-FFF2-40B4-BE49-F238E27FC236}">
                <a16:creationId xmlns:a16="http://schemas.microsoft.com/office/drawing/2014/main" id="{BAE23EC1-0848-4F19-A9FD-5AF3CF3F5FDE}"/>
              </a:ext>
            </a:extLst>
          </p:cNvPr>
          <p:cNvSpPr txBox="1">
            <a:spLocks/>
          </p:cNvSpPr>
          <p:nvPr/>
        </p:nvSpPr>
        <p:spPr bwMode="auto">
          <a:xfrm>
            <a:off x="7367155" y="4370504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0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28" name="內容版面配置區 6">
            <a:extLst>
              <a:ext uri="{FF2B5EF4-FFF2-40B4-BE49-F238E27FC236}">
                <a16:creationId xmlns:a16="http://schemas.microsoft.com/office/drawing/2014/main" id="{705188CE-14A6-4873-BEC4-6626B6475EBA}"/>
              </a:ext>
            </a:extLst>
          </p:cNvPr>
          <p:cNvSpPr txBox="1">
            <a:spLocks/>
          </p:cNvSpPr>
          <p:nvPr/>
        </p:nvSpPr>
        <p:spPr bwMode="auto">
          <a:xfrm>
            <a:off x="3607642" y="4401108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29" name="內容版面配置區 6">
            <a:extLst>
              <a:ext uri="{FF2B5EF4-FFF2-40B4-BE49-F238E27FC236}">
                <a16:creationId xmlns:a16="http://schemas.microsoft.com/office/drawing/2014/main" id="{022D59E4-0EDE-4C4B-87B7-98CD43C064E0}"/>
              </a:ext>
            </a:extLst>
          </p:cNvPr>
          <p:cNvSpPr txBox="1">
            <a:spLocks/>
          </p:cNvSpPr>
          <p:nvPr/>
        </p:nvSpPr>
        <p:spPr bwMode="auto">
          <a:xfrm>
            <a:off x="3599892" y="5625244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0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30" name="內容版面配置區 6">
            <a:extLst>
              <a:ext uri="{FF2B5EF4-FFF2-40B4-BE49-F238E27FC236}">
                <a16:creationId xmlns:a16="http://schemas.microsoft.com/office/drawing/2014/main" id="{06A41F33-9CD7-4B7C-81C0-23DFDE681C7E}"/>
              </a:ext>
            </a:extLst>
          </p:cNvPr>
          <p:cNvSpPr txBox="1">
            <a:spLocks/>
          </p:cNvSpPr>
          <p:nvPr/>
        </p:nvSpPr>
        <p:spPr bwMode="auto">
          <a:xfrm>
            <a:off x="2524544" y="3645696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31" name="內容版面配置區 6">
            <a:extLst>
              <a:ext uri="{FF2B5EF4-FFF2-40B4-BE49-F238E27FC236}">
                <a16:creationId xmlns:a16="http://schemas.microsoft.com/office/drawing/2014/main" id="{6214E76E-7133-4D12-A317-7E0E0A6E4390}"/>
              </a:ext>
            </a:extLst>
          </p:cNvPr>
          <p:cNvSpPr txBox="1">
            <a:spLocks/>
          </p:cNvSpPr>
          <p:nvPr/>
        </p:nvSpPr>
        <p:spPr bwMode="auto">
          <a:xfrm>
            <a:off x="3660766" y="3679880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0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32" name="內容版面配置區 6">
            <a:extLst>
              <a:ext uri="{FF2B5EF4-FFF2-40B4-BE49-F238E27FC236}">
                <a16:creationId xmlns:a16="http://schemas.microsoft.com/office/drawing/2014/main" id="{518E9EA7-5864-48B3-88B8-2E34D181968F}"/>
              </a:ext>
            </a:extLst>
          </p:cNvPr>
          <p:cNvSpPr txBox="1">
            <a:spLocks/>
          </p:cNvSpPr>
          <p:nvPr/>
        </p:nvSpPr>
        <p:spPr bwMode="auto">
          <a:xfrm>
            <a:off x="4686929" y="3645135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1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33" name="內容版面配置區 6">
            <a:extLst>
              <a:ext uri="{FF2B5EF4-FFF2-40B4-BE49-F238E27FC236}">
                <a16:creationId xmlns:a16="http://schemas.microsoft.com/office/drawing/2014/main" id="{7904E3EC-6493-491C-97A4-E6A8608BDFAE}"/>
              </a:ext>
            </a:extLst>
          </p:cNvPr>
          <p:cNvSpPr txBox="1">
            <a:spLocks/>
          </p:cNvSpPr>
          <p:nvPr/>
        </p:nvSpPr>
        <p:spPr bwMode="auto">
          <a:xfrm>
            <a:off x="4694785" y="4873937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0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  <p:sp>
        <p:nvSpPr>
          <p:cNvPr id="34" name="內容版面配置區 6">
            <a:extLst>
              <a:ext uri="{FF2B5EF4-FFF2-40B4-BE49-F238E27FC236}">
                <a16:creationId xmlns:a16="http://schemas.microsoft.com/office/drawing/2014/main" id="{15AE1034-34C4-4667-8491-CBD9DED72350}"/>
              </a:ext>
            </a:extLst>
          </p:cNvPr>
          <p:cNvSpPr txBox="1">
            <a:spLocks/>
          </p:cNvSpPr>
          <p:nvPr/>
        </p:nvSpPr>
        <p:spPr bwMode="auto">
          <a:xfrm>
            <a:off x="6151375" y="4825154"/>
            <a:ext cx="540060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b="1" kern="0" dirty="0">
                <a:solidFill>
                  <a:srgbClr val="FF0000"/>
                </a:solidFill>
              </a:rPr>
              <a:t>0</a:t>
            </a:r>
            <a:endParaRPr lang="zh-TW" altLang="en-US" sz="24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55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Performance  Evaluation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12" name="內容版面配置區 6">
            <a:extLst>
              <a:ext uri="{FF2B5EF4-FFF2-40B4-BE49-F238E27FC236}">
                <a16:creationId xmlns:a16="http://schemas.microsoft.com/office/drawing/2014/main" id="{B43E6B28-3FFB-4B7C-8979-E56AF231EA2A}"/>
              </a:ext>
            </a:extLst>
          </p:cNvPr>
          <p:cNvSpPr txBox="1">
            <a:spLocks/>
          </p:cNvSpPr>
          <p:nvPr/>
        </p:nvSpPr>
        <p:spPr bwMode="auto">
          <a:xfrm>
            <a:off x="352726" y="1357356"/>
            <a:ext cx="7696200" cy="108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2400" kern="0" dirty="0"/>
              <a:t>In this evaluation, to use meaningful regexes, we extract them from Snort 2.4 ruleset.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F34A611-7359-4046-A359-FFEB4B5B38C2}"/>
              </a:ext>
            </a:extLst>
          </p:cNvPr>
          <p:cNvSpPr/>
          <p:nvPr/>
        </p:nvSpPr>
        <p:spPr>
          <a:xfrm>
            <a:off x="961649" y="2643541"/>
            <a:ext cx="187220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2,691 regexes which do not include interval quantifiers</a:t>
            </a:r>
            <a:r>
              <a:rPr lang="zh-TW" altLang="en-US" dirty="0"/>
              <a:t>  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FF0000"/>
                </a:solidFill>
              </a:rPr>
              <a:t>{2,4}</a:t>
            </a:r>
            <a:r>
              <a:rPr lang="en-US" altLang="zh-TW" dirty="0"/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814CB0E-C8AC-4B7C-966E-DB1DD5CD2012}"/>
              </a:ext>
            </a:extLst>
          </p:cNvPr>
          <p:cNvSpPr/>
          <p:nvPr/>
        </p:nvSpPr>
        <p:spPr>
          <a:xfrm>
            <a:off x="980152" y="4431207"/>
            <a:ext cx="1872208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357 regexes which include interval quantifiers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5" name="左大括弧 34">
            <a:extLst>
              <a:ext uri="{FF2B5EF4-FFF2-40B4-BE49-F238E27FC236}">
                <a16:creationId xmlns:a16="http://schemas.microsoft.com/office/drawing/2014/main" id="{1DF4015E-5C4B-441E-8FA5-4981D2B3FAB6}"/>
              </a:ext>
            </a:extLst>
          </p:cNvPr>
          <p:cNvSpPr/>
          <p:nvPr/>
        </p:nvSpPr>
        <p:spPr>
          <a:xfrm rot="10800000">
            <a:off x="4914324" y="2764122"/>
            <a:ext cx="684076" cy="3159499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內容版面配置區 6">
            <a:extLst>
              <a:ext uri="{FF2B5EF4-FFF2-40B4-BE49-F238E27FC236}">
                <a16:creationId xmlns:a16="http://schemas.microsoft.com/office/drawing/2014/main" id="{28DFB60F-9085-4813-B32F-2AED5FE177C6}"/>
              </a:ext>
            </a:extLst>
          </p:cNvPr>
          <p:cNvSpPr txBox="1">
            <a:spLocks/>
          </p:cNvSpPr>
          <p:nvPr/>
        </p:nvSpPr>
        <p:spPr bwMode="auto">
          <a:xfrm>
            <a:off x="2951820" y="3435629"/>
            <a:ext cx="2205082" cy="108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kern="0" dirty="0"/>
              <a:t>Select regexes </a:t>
            </a:r>
            <a:r>
              <a:rPr lang="en-US" altLang="zh-TW" sz="2400" kern="0" dirty="0">
                <a:solidFill>
                  <a:srgbClr val="FF0000"/>
                </a:solidFill>
              </a:rPr>
              <a:t>randomly</a:t>
            </a:r>
            <a:r>
              <a:rPr lang="en-US" altLang="zh-TW" sz="2400" kern="0" dirty="0"/>
              <a:t> from the above two regex sets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127A0B1-87C0-4E9A-843E-53508E6C5704}"/>
              </a:ext>
            </a:extLst>
          </p:cNvPr>
          <p:cNvSpPr/>
          <p:nvPr/>
        </p:nvSpPr>
        <p:spPr>
          <a:xfrm>
            <a:off x="5867921" y="2131531"/>
            <a:ext cx="1872208" cy="637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64 regexes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D337764-428C-45AD-9963-1CA9D3FF2680}"/>
              </a:ext>
            </a:extLst>
          </p:cNvPr>
          <p:cNvSpPr/>
          <p:nvPr/>
        </p:nvSpPr>
        <p:spPr>
          <a:xfrm>
            <a:off x="5867921" y="2896008"/>
            <a:ext cx="1872208" cy="637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128 regexes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B2D4206-8DDA-40E1-8ABC-E8A94BD014C5}"/>
              </a:ext>
            </a:extLst>
          </p:cNvPr>
          <p:cNvSpPr/>
          <p:nvPr/>
        </p:nvSpPr>
        <p:spPr>
          <a:xfrm>
            <a:off x="5867921" y="3660485"/>
            <a:ext cx="1872208" cy="637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256 regexes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E31E63C-FA5E-4A85-B0E7-993BD785A091}"/>
              </a:ext>
            </a:extLst>
          </p:cNvPr>
          <p:cNvSpPr/>
          <p:nvPr/>
        </p:nvSpPr>
        <p:spPr>
          <a:xfrm>
            <a:off x="5867921" y="5189439"/>
            <a:ext cx="1872208" cy="637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1024 regexes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D49E476-0D87-48C7-9184-B5CABA1CD9A4}"/>
              </a:ext>
            </a:extLst>
          </p:cNvPr>
          <p:cNvSpPr/>
          <p:nvPr/>
        </p:nvSpPr>
        <p:spPr>
          <a:xfrm>
            <a:off x="5867921" y="4424962"/>
            <a:ext cx="1872208" cy="637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512 regexes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88DC557-D1D4-4FA0-BB97-B0E6D61C943D}"/>
              </a:ext>
            </a:extLst>
          </p:cNvPr>
          <p:cNvSpPr/>
          <p:nvPr/>
        </p:nvSpPr>
        <p:spPr>
          <a:xfrm>
            <a:off x="5867921" y="5953918"/>
            <a:ext cx="1872208" cy="637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2048 regexes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86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Performance  Evaluation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12" name="內容版面配置區 6">
            <a:extLst>
              <a:ext uri="{FF2B5EF4-FFF2-40B4-BE49-F238E27FC236}">
                <a16:creationId xmlns:a16="http://schemas.microsoft.com/office/drawing/2014/main" id="{B43E6B28-3FFB-4B7C-8979-E56AF231EA2A}"/>
              </a:ext>
            </a:extLst>
          </p:cNvPr>
          <p:cNvSpPr txBox="1">
            <a:spLocks/>
          </p:cNvSpPr>
          <p:nvPr/>
        </p:nvSpPr>
        <p:spPr bwMode="auto">
          <a:xfrm>
            <a:off x="352726" y="1357356"/>
            <a:ext cx="7696200" cy="108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2400" kern="0" dirty="0"/>
              <a:t>We target Altera </a:t>
            </a:r>
            <a:r>
              <a:rPr lang="en-US" altLang="zh-TW" sz="2400" kern="0" dirty="0" err="1"/>
              <a:t>Stratix</a:t>
            </a:r>
            <a:r>
              <a:rPr lang="en-US" altLang="zh-TW" sz="2400" kern="0" dirty="0"/>
              <a:t> II (EP2S180) FPGA [10] and use Quartus II 7.2 SP1 [11] without any optimization options.</a:t>
            </a:r>
          </a:p>
          <a:p>
            <a:pPr marL="0" indent="0">
              <a:buNone/>
            </a:pPr>
            <a:endParaRPr lang="en-US" altLang="zh-TW" sz="2400" kern="0" dirty="0"/>
          </a:p>
          <a:p>
            <a:r>
              <a:rPr lang="en-US" altLang="zh-TW" sz="2400" kern="0" dirty="0"/>
              <a:t>The Adaptive Logic Module (ALM) is the basic building block of supported device families and is designed to maximize performance and resource usage. </a:t>
            </a:r>
          </a:p>
          <a:p>
            <a:endParaRPr lang="en-US" altLang="zh-TW" sz="2400" kern="0" dirty="0"/>
          </a:p>
          <a:p>
            <a:r>
              <a:rPr lang="en-US" altLang="zh-TW" sz="2400" kern="0" dirty="0"/>
              <a:t>Each ALM, composed of two Adaptive Look-Up Tables (ALUT).</a:t>
            </a:r>
          </a:p>
        </p:txBody>
      </p:sp>
    </p:spTree>
    <p:extLst>
      <p:ext uri="{BB962C8B-B14F-4D97-AF65-F5344CB8AC3E}">
        <p14:creationId xmlns:p14="http://schemas.microsoft.com/office/powerpoint/2010/main" val="2603681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b="1" dirty="0"/>
              <a:t>Table 1. Maximum operating frequency, f, and throughput, T, of 2,691 regexes (non-match mode).</a:t>
            </a:r>
            <a:endParaRPr lang="zh-TW" altLang="en-US" sz="24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865F4EC-01DE-4700-84B8-E12F3987F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1376772"/>
            <a:ext cx="7791450" cy="2362200"/>
          </a:xfrm>
          <a:prstGeom prst="rect">
            <a:avLst/>
          </a:prstGeom>
        </p:spPr>
      </p:pic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B0B8720C-9A20-4FBE-A0E9-A8071706EF6E}"/>
              </a:ext>
            </a:extLst>
          </p:cNvPr>
          <p:cNvSpPr txBox="1">
            <a:spLocks/>
          </p:cNvSpPr>
          <p:nvPr/>
        </p:nvSpPr>
        <p:spPr bwMode="auto">
          <a:xfrm>
            <a:off x="395536" y="4185084"/>
            <a:ext cx="1908212" cy="201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kern="0" dirty="0"/>
              <a:t>\d,\D,\s,\S,\w,\W,\a,\e,\f,\n,\r,\t,\x are counted as one character.</a:t>
            </a:r>
          </a:p>
        </p:txBody>
      </p:sp>
      <p:sp>
        <p:nvSpPr>
          <p:cNvPr id="9" name="內容版面配置區 6">
            <a:extLst>
              <a:ext uri="{FF2B5EF4-FFF2-40B4-BE49-F238E27FC236}">
                <a16:creationId xmlns:a16="http://schemas.microsoft.com/office/drawing/2014/main" id="{55E7A914-AE1C-4512-8A93-13496DB4CA7B}"/>
              </a:ext>
            </a:extLst>
          </p:cNvPr>
          <p:cNvSpPr txBox="1">
            <a:spLocks/>
          </p:cNvSpPr>
          <p:nvPr/>
        </p:nvSpPr>
        <p:spPr bwMode="auto">
          <a:xfrm>
            <a:off x="3347864" y="5126269"/>
            <a:ext cx="5940660" cy="201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kern="0" dirty="0"/>
              <a:t>The throughput is calculated by multiplying the number of bits in characters processed every clock cycle by operating frequency.</a:t>
            </a:r>
          </a:p>
        </p:txBody>
      </p:sp>
      <p:sp>
        <p:nvSpPr>
          <p:cNvPr id="10" name="內容版面配置區 6">
            <a:extLst>
              <a:ext uri="{FF2B5EF4-FFF2-40B4-BE49-F238E27FC236}">
                <a16:creationId xmlns:a16="http://schemas.microsoft.com/office/drawing/2014/main" id="{D0BD3E6A-EE16-4645-9BAC-F41B7C893A79}"/>
              </a:ext>
            </a:extLst>
          </p:cNvPr>
          <p:cNvSpPr txBox="1">
            <a:spLocks/>
          </p:cNvSpPr>
          <p:nvPr/>
        </p:nvSpPr>
        <p:spPr bwMode="auto">
          <a:xfrm>
            <a:off x="3590214" y="4110626"/>
            <a:ext cx="2039772" cy="101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kern="0" dirty="0"/>
              <a:t>156.35 * </a:t>
            </a:r>
            <a:r>
              <a:rPr lang="en-US" altLang="zh-TW" sz="2400" kern="0" dirty="0">
                <a:solidFill>
                  <a:srgbClr val="FF0000"/>
                </a:solidFill>
              </a:rPr>
              <a:t>8</a:t>
            </a:r>
            <a:r>
              <a:rPr lang="en-US" altLang="zh-TW" sz="2400" kern="0" dirty="0"/>
              <a:t> bit  </a:t>
            </a:r>
          </a:p>
          <a:p>
            <a:pPr marL="0" indent="0">
              <a:buNone/>
            </a:pPr>
            <a:r>
              <a:rPr lang="en-US" altLang="zh-TW" sz="2400" kern="0" dirty="0"/>
              <a:t>= 1250.8 </a:t>
            </a:r>
          </a:p>
        </p:txBody>
      </p:sp>
      <p:sp>
        <p:nvSpPr>
          <p:cNvPr id="11" name="內容版面配置區 6">
            <a:extLst>
              <a:ext uri="{FF2B5EF4-FFF2-40B4-BE49-F238E27FC236}">
                <a16:creationId xmlns:a16="http://schemas.microsoft.com/office/drawing/2014/main" id="{500AA8EE-F8F1-44FE-B14D-BFF3F57DDC20}"/>
              </a:ext>
            </a:extLst>
          </p:cNvPr>
          <p:cNvSpPr txBox="1">
            <a:spLocks/>
          </p:cNvSpPr>
          <p:nvPr/>
        </p:nvSpPr>
        <p:spPr bwMode="auto">
          <a:xfrm>
            <a:off x="6466053" y="4145776"/>
            <a:ext cx="2039772" cy="105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kern="0" dirty="0"/>
              <a:t>143.86 * </a:t>
            </a:r>
            <a:r>
              <a:rPr lang="en-US" altLang="zh-TW" sz="2400" kern="0" dirty="0">
                <a:solidFill>
                  <a:srgbClr val="FF0000"/>
                </a:solidFill>
              </a:rPr>
              <a:t>16</a:t>
            </a:r>
            <a:r>
              <a:rPr lang="en-US" altLang="zh-TW" sz="2400" kern="0" dirty="0"/>
              <a:t> bit  </a:t>
            </a:r>
          </a:p>
          <a:p>
            <a:pPr marL="0" indent="0">
              <a:buNone/>
            </a:pPr>
            <a:r>
              <a:rPr lang="en-US" altLang="zh-TW" sz="2400" kern="0" dirty="0"/>
              <a:t>= 2301.76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F838427-193F-4C3D-9CE5-97461054F8BB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349642" y="3609020"/>
            <a:ext cx="63007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8C5A9327-3050-4C66-818F-0A55062C390C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4610100" y="3609022"/>
            <a:ext cx="0" cy="5016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4EEECE62-1903-4499-B54C-6624FD606165}"/>
              </a:ext>
            </a:extLst>
          </p:cNvPr>
          <p:cNvCxnSpPr>
            <a:cxnSpLocks/>
          </p:cNvCxnSpPr>
          <p:nvPr/>
        </p:nvCxnSpPr>
        <p:spPr>
          <a:xfrm flipV="1">
            <a:off x="7618141" y="3609022"/>
            <a:ext cx="0" cy="5016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60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b="1" dirty="0"/>
              <a:t>Table 1. Maximum operating frequency, f, and throughput, T, of 2,691 regexes (non-match mode).</a:t>
            </a:r>
            <a:endParaRPr lang="zh-TW" altLang="en-US" sz="24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865F4EC-01DE-4700-84B8-E12F3987F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1376772"/>
            <a:ext cx="7791450" cy="23622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1E75A6E-C744-4664-9297-72EC1AE8A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27" y="3812629"/>
            <a:ext cx="6162675" cy="2352675"/>
          </a:xfrm>
          <a:prstGeom prst="rect">
            <a:avLst/>
          </a:prstGeom>
        </p:spPr>
      </p:pic>
      <p:sp>
        <p:nvSpPr>
          <p:cNvPr id="9" name="內容版面配置區 6">
            <a:extLst>
              <a:ext uri="{FF2B5EF4-FFF2-40B4-BE49-F238E27FC236}">
                <a16:creationId xmlns:a16="http://schemas.microsoft.com/office/drawing/2014/main" id="{C93588AD-030B-4638-98CE-ED5B1F6AD404}"/>
              </a:ext>
            </a:extLst>
          </p:cNvPr>
          <p:cNvSpPr txBox="1">
            <a:spLocks/>
          </p:cNvSpPr>
          <p:nvPr/>
        </p:nvSpPr>
        <p:spPr bwMode="auto">
          <a:xfrm>
            <a:off x="7272300" y="5143320"/>
            <a:ext cx="1714995" cy="101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kern="0" dirty="0">
                <a:solidFill>
                  <a:srgbClr val="FF0000"/>
                </a:solidFill>
              </a:rPr>
              <a:t>very long compilation time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C7953A1-B4B1-4CC3-B232-E3DEA2817A8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264188" y="5650126"/>
            <a:ext cx="100811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807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Performance  Evaluation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558997D-1A02-46FB-AEE4-50CFA2556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17" y="1376772"/>
            <a:ext cx="7901589" cy="471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23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b="1" dirty="0"/>
              <a:t>Table 2. Logic usage of 2,691 regexes (non-match mode).</a:t>
            </a:r>
            <a:endParaRPr lang="zh-TW" altLang="en-US" sz="24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2CE961B-4483-4DFD-A46D-6A3ED7BCA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50" y="1412776"/>
            <a:ext cx="7600950" cy="25527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74C6FB2-499F-459B-9386-BF2DB2A35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4213225"/>
            <a:ext cx="62960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9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Performance  Evaluation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33E5BD9-40C0-41D6-92DC-D9105E81C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132856"/>
            <a:ext cx="8618951" cy="32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38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Performance  Evaluation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A9D72B9-6F8B-45E7-9AAC-E0BC9DCA9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89" y="2423201"/>
            <a:ext cx="7919852" cy="4413798"/>
          </a:xfrm>
          <a:prstGeom prst="rect">
            <a:avLst/>
          </a:prstGeom>
        </p:spPr>
      </p:pic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16A16F33-E911-4C57-821B-1F6421C46BF7}"/>
              </a:ext>
            </a:extLst>
          </p:cNvPr>
          <p:cNvSpPr txBox="1">
            <a:spLocks/>
          </p:cNvSpPr>
          <p:nvPr/>
        </p:nvSpPr>
        <p:spPr bwMode="auto">
          <a:xfrm>
            <a:off x="352726" y="1357356"/>
            <a:ext cx="7696200" cy="108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2400" kern="0" dirty="0"/>
              <a:t>Due to REVN </a:t>
            </a:r>
            <a:r>
              <a:rPr lang="en-US" altLang="zh-TW" sz="2400" kern="0" dirty="0">
                <a:solidFill>
                  <a:srgbClr val="FF0000"/>
                </a:solidFill>
              </a:rPr>
              <a:t>handling of interval quantifiers</a:t>
            </a:r>
            <a:r>
              <a:rPr lang="en-US" altLang="zh-TW" sz="2400" kern="0" dirty="0"/>
              <a:t>, this regex set includes more characters than the previous one.</a:t>
            </a:r>
          </a:p>
          <a:p>
            <a:endParaRPr lang="en-US" altLang="zh-TW" sz="2400" kern="0" dirty="0"/>
          </a:p>
        </p:txBody>
      </p:sp>
    </p:spTree>
    <p:extLst>
      <p:ext uri="{BB962C8B-B14F-4D97-AF65-F5344CB8AC3E}">
        <p14:creationId xmlns:p14="http://schemas.microsoft.com/office/powerpoint/2010/main" val="202470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INTRODUCTION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BF2877B-EE7C-4256-B961-0312FE99FC6A}"/>
              </a:ext>
            </a:extLst>
          </p:cNvPr>
          <p:cNvSpPr/>
          <p:nvPr/>
        </p:nvSpPr>
        <p:spPr>
          <a:xfrm>
            <a:off x="503548" y="1916832"/>
            <a:ext cx="1116124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Regex</a:t>
            </a:r>
          </a:p>
          <a:p>
            <a:pPr algn="ctr"/>
            <a:endParaRPr lang="en-US" altLang="zh-TW" dirty="0"/>
          </a:p>
          <a:p>
            <a:pPr algn="ctr"/>
            <a:r>
              <a:rPr lang="en-US" altLang="zh-TW" dirty="0">
                <a:solidFill>
                  <a:srgbClr val="FF0000"/>
                </a:solidFill>
              </a:rPr>
              <a:t>a(</a:t>
            </a:r>
            <a:r>
              <a:rPr lang="en-US" altLang="zh-TW" dirty="0" err="1">
                <a:solidFill>
                  <a:srgbClr val="FF0000"/>
                </a:solidFill>
              </a:rPr>
              <a:t>bc</a:t>
            </a:r>
            <a:r>
              <a:rPr lang="en-US" altLang="zh-TW" dirty="0">
                <a:solidFill>
                  <a:srgbClr val="FF0000"/>
                </a:solidFill>
              </a:rPr>
              <a:t>)*(</a:t>
            </a:r>
            <a:r>
              <a:rPr lang="en-US" altLang="zh-TW" dirty="0" err="1">
                <a:solidFill>
                  <a:srgbClr val="FF0000"/>
                </a:solidFill>
              </a:rPr>
              <a:t>d|e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95E537F-D930-4BA4-A51D-160B9F5DC2CD}"/>
              </a:ext>
            </a:extLst>
          </p:cNvPr>
          <p:cNvSpPr/>
          <p:nvPr/>
        </p:nvSpPr>
        <p:spPr>
          <a:xfrm>
            <a:off x="2222628" y="1916832"/>
            <a:ext cx="1188132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Syntax Tree</a:t>
            </a:r>
          </a:p>
          <a:p>
            <a:pPr algn="ctr"/>
            <a:endParaRPr lang="en-US" altLang="zh-TW" dirty="0"/>
          </a:p>
          <a:p>
            <a:pPr algn="ctr"/>
            <a:r>
              <a:rPr lang="en-US" altLang="zh-TW" dirty="0" err="1">
                <a:solidFill>
                  <a:srgbClr val="FF0000"/>
                </a:solidFill>
              </a:rPr>
              <a:t>abc</a:t>
            </a:r>
            <a:r>
              <a:rPr lang="zh-TW" altLang="en-US" dirty="0">
                <a:solidFill>
                  <a:srgbClr val="FF0000"/>
                </a:solidFill>
              </a:rPr>
              <a:t>˙*˙</a:t>
            </a:r>
            <a:r>
              <a:rPr lang="en-US" altLang="zh-TW" dirty="0">
                <a:solidFill>
                  <a:srgbClr val="FF0000"/>
                </a:solidFill>
              </a:rPr>
              <a:t>de|</a:t>
            </a:r>
            <a:r>
              <a:rPr lang="zh-TW" altLang="en-US" dirty="0">
                <a:solidFill>
                  <a:srgbClr val="FF0000"/>
                </a:solidFill>
              </a:rPr>
              <a:t> ˙</a:t>
            </a:r>
            <a:r>
              <a:rPr lang="zh-TW" altLang="en-US" dirty="0"/>
              <a:t>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6CCCEF-ECE6-448A-843F-577FF9752620}"/>
              </a:ext>
            </a:extLst>
          </p:cNvPr>
          <p:cNvSpPr/>
          <p:nvPr/>
        </p:nvSpPr>
        <p:spPr>
          <a:xfrm>
            <a:off x="4013716" y="1916832"/>
            <a:ext cx="1116124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1-character NFA</a:t>
            </a:r>
          </a:p>
          <a:p>
            <a:pPr algn="ctr"/>
            <a:r>
              <a:rPr lang="en-US" altLang="zh-TW" dirty="0"/>
              <a:t>graphs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E9220AF-E0A2-468F-B2BD-9E023FAD7222}"/>
              </a:ext>
            </a:extLst>
          </p:cNvPr>
          <p:cNvSpPr/>
          <p:nvPr/>
        </p:nvSpPr>
        <p:spPr>
          <a:xfrm>
            <a:off x="5732796" y="1916832"/>
            <a:ext cx="1116124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Multi-character NFA</a:t>
            </a:r>
          </a:p>
          <a:p>
            <a:pPr algn="ctr"/>
            <a:r>
              <a:rPr lang="en-US" altLang="zh-TW" dirty="0"/>
              <a:t>graphs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2E7F46A-6C7D-4F22-8170-3ADEB42A5F09}"/>
              </a:ext>
            </a:extLst>
          </p:cNvPr>
          <p:cNvSpPr/>
          <p:nvPr/>
        </p:nvSpPr>
        <p:spPr>
          <a:xfrm>
            <a:off x="7451874" y="1916832"/>
            <a:ext cx="1116124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Verilog</a:t>
            </a:r>
          </a:p>
          <a:p>
            <a:pPr algn="ctr"/>
            <a:r>
              <a:rPr lang="en-US" altLang="zh-TW" dirty="0"/>
              <a:t>HDL</a:t>
            </a:r>
            <a:endParaRPr lang="zh-TW" altLang="en-US" dirty="0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930B7A89-3B0A-48F1-8229-CC3F895A11E0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1619672" y="2708920"/>
            <a:ext cx="60295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5C4BADC4-BEA7-4FE7-A7CB-75BD6832AE01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410760" y="2708920"/>
            <a:ext cx="60295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F4F2400B-51AD-4823-914D-73EF132033DC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129840" y="2708920"/>
            <a:ext cx="60295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13EB9828-5F89-44B9-8B3B-769E8C315C88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848920" y="2708920"/>
            <a:ext cx="6029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29E0E9FC-203F-4B3C-94DE-5B64FD40E6A3}"/>
              </a:ext>
            </a:extLst>
          </p:cNvPr>
          <p:cNvSpPr/>
          <p:nvPr/>
        </p:nvSpPr>
        <p:spPr>
          <a:xfrm>
            <a:off x="3079863" y="4797283"/>
            <a:ext cx="2802024" cy="10441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Regular Expression to Verilog NFA translator (REVN)</a:t>
            </a:r>
            <a:endParaRPr lang="zh-TW" altLang="en-US" dirty="0"/>
          </a:p>
        </p:txBody>
      </p:sp>
      <p:sp>
        <p:nvSpPr>
          <p:cNvPr id="31" name="左大括弧 30">
            <a:extLst>
              <a:ext uri="{FF2B5EF4-FFF2-40B4-BE49-F238E27FC236}">
                <a16:creationId xmlns:a16="http://schemas.microsoft.com/office/drawing/2014/main" id="{0DC896FA-E76C-44FA-8E8F-4580331E656B}"/>
              </a:ext>
            </a:extLst>
          </p:cNvPr>
          <p:cNvSpPr/>
          <p:nvPr/>
        </p:nvSpPr>
        <p:spPr>
          <a:xfrm rot="16200000">
            <a:off x="4138837" y="290030"/>
            <a:ext cx="684076" cy="7954653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70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Performance  Evaluation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D88D2BF-75EB-4165-9EBE-F9F25CE22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558631"/>
            <a:ext cx="7671355" cy="4215719"/>
          </a:xfrm>
          <a:prstGeom prst="rect">
            <a:avLst/>
          </a:prstGeom>
        </p:spPr>
      </p:pic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5F16EC21-DF9F-4897-91D5-E0CC786B5C3E}"/>
              </a:ext>
            </a:extLst>
          </p:cNvPr>
          <p:cNvSpPr txBox="1">
            <a:spLocks/>
          </p:cNvSpPr>
          <p:nvPr/>
        </p:nvSpPr>
        <p:spPr bwMode="auto">
          <a:xfrm>
            <a:off x="762000" y="1304764"/>
            <a:ext cx="7696200" cy="108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2400" kern="0" dirty="0"/>
              <a:t>In the case of </a:t>
            </a:r>
            <a:r>
              <a:rPr lang="en-US" altLang="zh-TW" sz="2400" kern="0" dirty="0">
                <a:solidFill>
                  <a:srgbClr val="FF0000"/>
                </a:solidFill>
              </a:rPr>
              <a:t>195,577 characters</a:t>
            </a:r>
            <a:r>
              <a:rPr lang="en-US" altLang="zh-TW" sz="2400" kern="0" dirty="0"/>
              <a:t>, while the logic usage is more than </a:t>
            </a:r>
            <a:r>
              <a:rPr lang="en-US" altLang="zh-TW" sz="2400" kern="0" dirty="0">
                <a:solidFill>
                  <a:srgbClr val="FF0000"/>
                </a:solidFill>
              </a:rPr>
              <a:t>90%</a:t>
            </a:r>
            <a:r>
              <a:rPr lang="en-US" altLang="zh-TW" sz="2400" kern="0" dirty="0"/>
              <a:t> in 2- and 4- character NFAs, the </a:t>
            </a:r>
            <a:r>
              <a:rPr lang="en-US" altLang="zh-TW" sz="2400" kern="0" dirty="0">
                <a:solidFill>
                  <a:srgbClr val="FF0000"/>
                </a:solidFill>
              </a:rPr>
              <a:t>throughput achieved is 1 and 2 </a:t>
            </a:r>
            <a:r>
              <a:rPr lang="en-US" altLang="zh-TW" sz="2400" kern="0" dirty="0" err="1">
                <a:solidFill>
                  <a:srgbClr val="FF0000"/>
                </a:solidFill>
              </a:rPr>
              <a:t>Gbps</a:t>
            </a:r>
            <a:r>
              <a:rPr lang="en-US" altLang="zh-TW" sz="2400" kern="0" dirty="0">
                <a:solidFill>
                  <a:srgbClr val="FF0000"/>
                </a:solidFill>
              </a:rPr>
              <a:t> respectively</a:t>
            </a:r>
            <a:r>
              <a:rPr lang="en-US" altLang="zh-TW" sz="2400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10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Performance  Evaluation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5F16EC21-DF9F-4897-91D5-E0CC786B5C3E}"/>
              </a:ext>
            </a:extLst>
          </p:cNvPr>
          <p:cNvSpPr txBox="1">
            <a:spLocks/>
          </p:cNvSpPr>
          <p:nvPr/>
        </p:nvSpPr>
        <p:spPr bwMode="auto">
          <a:xfrm>
            <a:off x="762000" y="3841755"/>
            <a:ext cx="7696200" cy="108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000" kern="0" dirty="0"/>
              <a:t>The number of Logic Elements (LEs) in </a:t>
            </a:r>
            <a:r>
              <a:rPr lang="en-US" altLang="zh-TW" sz="2000" kern="0" dirty="0" err="1"/>
              <a:t>Stratix</a:t>
            </a:r>
            <a:r>
              <a:rPr lang="en-US" altLang="zh-TW" sz="2000" kern="0" dirty="0"/>
              <a:t> II can be obtained as 1.25 times the number of ALUTs.</a:t>
            </a:r>
          </a:p>
          <a:p>
            <a:pPr marL="0" indent="0">
              <a:buNone/>
            </a:pPr>
            <a:endParaRPr lang="en-US" altLang="zh-TW" sz="2000" kern="0" dirty="0"/>
          </a:p>
          <a:p>
            <a:pPr marL="0" indent="0">
              <a:buNone/>
            </a:pPr>
            <a:r>
              <a:rPr lang="en-US" altLang="zh-TW" sz="2000" kern="0" dirty="0"/>
              <a:t>1-char NFA:  </a:t>
            </a:r>
            <a:r>
              <a:rPr lang="en-US" altLang="zh-TW" sz="2000" kern="0" dirty="0">
                <a:solidFill>
                  <a:srgbClr val="FF0000"/>
                </a:solidFill>
              </a:rPr>
              <a:t>1790 * 7803 / (5965 * 1.25)</a:t>
            </a:r>
            <a:r>
              <a:rPr lang="zh-TW" altLang="en-US" sz="2000" kern="0" dirty="0">
                <a:solidFill>
                  <a:srgbClr val="FF0000"/>
                </a:solidFill>
              </a:rPr>
              <a:t> </a:t>
            </a:r>
            <a:r>
              <a:rPr lang="en-US" altLang="zh-TW" sz="2000" kern="0" dirty="0">
                <a:solidFill>
                  <a:srgbClr val="FF0000"/>
                </a:solidFill>
              </a:rPr>
              <a:t>=</a:t>
            </a:r>
            <a:r>
              <a:rPr lang="zh-TW" altLang="en-US" sz="2000" kern="0" dirty="0">
                <a:solidFill>
                  <a:srgbClr val="FF0000"/>
                </a:solidFill>
              </a:rPr>
              <a:t> </a:t>
            </a:r>
            <a:r>
              <a:rPr lang="en-US" altLang="zh-TW" sz="2000" kern="0" dirty="0">
                <a:solidFill>
                  <a:srgbClr val="FF0000"/>
                </a:solidFill>
              </a:rPr>
              <a:t>1873.24325</a:t>
            </a:r>
          </a:p>
          <a:p>
            <a:pPr marL="0" indent="0">
              <a:buNone/>
            </a:pPr>
            <a:r>
              <a:rPr lang="en-US" altLang="zh-TW" sz="2000" kern="0" dirty="0"/>
              <a:t>4-char NFA:  </a:t>
            </a:r>
            <a:r>
              <a:rPr lang="en-US" altLang="zh-TW" sz="2000" kern="0" dirty="0">
                <a:solidFill>
                  <a:srgbClr val="FF0000"/>
                </a:solidFill>
              </a:rPr>
              <a:t>3800 * 7803 / (8046 * 1.25)</a:t>
            </a:r>
            <a:r>
              <a:rPr lang="zh-TW" altLang="en-US" sz="2000" kern="0" dirty="0">
                <a:solidFill>
                  <a:srgbClr val="FF0000"/>
                </a:solidFill>
              </a:rPr>
              <a:t> </a:t>
            </a:r>
            <a:r>
              <a:rPr lang="en-US" altLang="zh-TW" sz="2000" kern="0" dirty="0">
                <a:solidFill>
                  <a:srgbClr val="FF0000"/>
                </a:solidFill>
              </a:rPr>
              <a:t>=</a:t>
            </a:r>
            <a:r>
              <a:rPr lang="zh-TW" altLang="en-US" sz="2000" kern="0" dirty="0">
                <a:solidFill>
                  <a:srgbClr val="FF0000"/>
                </a:solidFill>
              </a:rPr>
              <a:t> </a:t>
            </a:r>
            <a:r>
              <a:rPr lang="en-US" altLang="zh-TW" sz="2000" kern="0" dirty="0">
                <a:solidFill>
                  <a:srgbClr val="FF0000"/>
                </a:solidFill>
              </a:rPr>
              <a:t>2948.18792*</a:t>
            </a:r>
          </a:p>
          <a:p>
            <a:pPr marL="0" indent="0">
              <a:buNone/>
            </a:pPr>
            <a:r>
              <a:rPr lang="en-US" altLang="zh-TW" sz="2000" kern="0" dirty="0"/>
              <a:t>8-char NFA:  </a:t>
            </a:r>
            <a:r>
              <a:rPr lang="en-US" altLang="zh-TW" sz="2000" kern="0" dirty="0">
                <a:solidFill>
                  <a:srgbClr val="FF0000"/>
                </a:solidFill>
              </a:rPr>
              <a:t>5400 * 7803 / (19595 * 1.25)</a:t>
            </a:r>
            <a:r>
              <a:rPr lang="zh-TW" altLang="en-US" sz="2000" kern="0" dirty="0">
                <a:solidFill>
                  <a:srgbClr val="FF0000"/>
                </a:solidFill>
              </a:rPr>
              <a:t> </a:t>
            </a:r>
            <a:r>
              <a:rPr lang="en-US" altLang="zh-TW" sz="2000" kern="0" dirty="0">
                <a:solidFill>
                  <a:srgbClr val="FF0000"/>
                </a:solidFill>
              </a:rPr>
              <a:t>=</a:t>
            </a:r>
            <a:r>
              <a:rPr lang="zh-TW" altLang="en-US" sz="2000" kern="0" dirty="0">
                <a:solidFill>
                  <a:srgbClr val="FF0000"/>
                </a:solidFill>
              </a:rPr>
              <a:t> </a:t>
            </a:r>
            <a:r>
              <a:rPr lang="en-US" altLang="zh-TW" sz="2000" kern="0" dirty="0">
                <a:solidFill>
                  <a:srgbClr val="FF0000"/>
                </a:solidFill>
              </a:rPr>
              <a:t>1720.28375</a:t>
            </a:r>
          </a:p>
          <a:p>
            <a:pPr marL="0" indent="0">
              <a:buNone/>
            </a:pPr>
            <a:endParaRPr lang="en-US" altLang="zh-TW" sz="2000" kern="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E57E975-55FA-4F3B-A4BC-DAC74BE32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4" y="2618508"/>
            <a:ext cx="6989465" cy="789770"/>
          </a:xfrm>
          <a:prstGeom prst="rect">
            <a:avLst/>
          </a:prstGeom>
        </p:spPr>
      </p:pic>
      <p:sp>
        <p:nvSpPr>
          <p:cNvPr id="8" name="內容版面配置區 6">
            <a:extLst>
              <a:ext uri="{FF2B5EF4-FFF2-40B4-BE49-F238E27FC236}">
                <a16:creationId xmlns:a16="http://schemas.microsoft.com/office/drawing/2014/main" id="{5B371FDF-03FA-4100-99CA-04587FC38EBE}"/>
              </a:ext>
            </a:extLst>
          </p:cNvPr>
          <p:cNvSpPr txBox="1">
            <a:spLocks/>
          </p:cNvSpPr>
          <p:nvPr/>
        </p:nvSpPr>
        <p:spPr bwMode="auto">
          <a:xfrm>
            <a:off x="762000" y="1434474"/>
            <a:ext cx="7696200" cy="108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1800" kern="0" dirty="0"/>
              <a:t>[5] C. R. Clark and D. E. Schimmel, “Scalable Pattern Matching for High Speed Networks,” in Proc. 12th IEEE Symposium on Field-Programmable Custom Computing Machines (FCCM’04), pp.249-257, April 2004.</a:t>
            </a:r>
          </a:p>
        </p:txBody>
      </p:sp>
    </p:spTree>
    <p:extLst>
      <p:ext uri="{BB962C8B-B14F-4D97-AF65-F5344CB8AC3E}">
        <p14:creationId xmlns:p14="http://schemas.microsoft.com/office/powerpoint/2010/main" val="347142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Syntax Tree to 1-character NFA 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52E04355-D43A-4AF0-ABB1-0D56F5A62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400" dirty="0"/>
              <a:t>Regex: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a(</a:t>
            </a:r>
            <a:r>
              <a:rPr lang="en-US" altLang="zh-TW" sz="2400" dirty="0" err="1">
                <a:solidFill>
                  <a:srgbClr val="FF0000"/>
                </a:solidFill>
              </a:rPr>
              <a:t>bc</a:t>
            </a:r>
            <a:r>
              <a:rPr lang="en-US" altLang="zh-TW" sz="2400" dirty="0">
                <a:solidFill>
                  <a:srgbClr val="FF0000"/>
                </a:solidFill>
              </a:rPr>
              <a:t>)*(</a:t>
            </a:r>
            <a:r>
              <a:rPr lang="en-US" altLang="zh-TW" sz="2400" dirty="0" err="1">
                <a:solidFill>
                  <a:srgbClr val="FF0000"/>
                </a:solidFill>
              </a:rPr>
              <a:t>d|e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2400" dirty="0"/>
              <a:t>Syntax Tree: </a:t>
            </a:r>
            <a:r>
              <a:rPr lang="en-US" altLang="zh-TW" sz="2400" dirty="0" err="1">
                <a:solidFill>
                  <a:srgbClr val="FF0000"/>
                </a:solidFill>
              </a:rPr>
              <a:t>abc</a:t>
            </a:r>
            <a:r>
              <a:rPr lang="zh-TW" altLang="en-US" sz="2400" dirty="0">
                <a:solidFill>
                  <a:srgbClr val="FF0000"/>
                </a:solidFill>
              </a:rPr>
              <a:t>˙*˙</a:t>
            </a:r>
            <a:r>
              <a:rPr lang="en-US" altLang="zh-TW" sz="2400" dirty="0">
                <a:solidFill>
                  <a:srgbClr val="FF0000"/>
                </a:solidFill>
              </a:rPr>
              <a:t>de|</a:t>
            </a:r>
            <a:r>
              <a:rPr lang="zh-TW" altLang="en-US" sz="2400" dirty="0">
                <a:solidFill>
                  <a:srgbClr val="FF0000"/>
                </a:solidFill>
              </a:rPr>
              <a:t> ˙</a:t>
            </a:r>
            <a:endParaRPr lang="zh-TW" altLang="en-US" sz="2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5F6CFAA-49EB-4599-A805-4C1A1CC56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20" y="1506538"/>
            <a:ext cx="3478535" cy="11906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486C5CD-22D4-4380-9013-7B8289642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618941"/>
            <a:ext cx="8458200" cy="114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3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Syntax Tree to 1-character NFA 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52E04355-D43A-4AF0-ABB1-0D56F5A62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400" dirty="0"/>
              <a:t>Regex: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a(</a:t>
            </a:r>
            <a:r>
              <a:rPr lang="en-US" altLang="zh-TW" sz="2400" dirty="0" err="1">
                <a:solidFill>
                  <a:srgbClr val="FF0000"/>
                </a:solidFill>
              </a:rPr>
              <a:t>bc</a:t>
            </a:r>
            <a:r>
              <a:rPr lang="en-US" altLang="zh-TW" sz="2400" dirty="0">
                <a:solidFill>
                  <a:srgbClr val="FF0000"/>
                </a:solidFill>
              </a:rPr>
              <a:t>)*(</a:t>
            </a:r>
            <a:r>
              <a:rPr lang="en-US" altLang="zh-TW" sz="2400" dirty="0" err="1">
                <a:solidFill>
                  <a:srgbClr val="FF0000"/>
                </a:solidFill>
              </a:rPr>
              <a:t>d|e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2400" dirty="0"/>
              <a:t>Syntax Tree: </a:t>
            </a:r>
            <a:r>
              <a:rPr lang="en-US" altLang="zh-TW" sz="2400" dirty="0" err="1">
                <a:solidFill>
                  <a:srgbClr val="FF0000"/>
                </a:solidFill>
              </a:rPr>
              <a:t>abc</a:t>
            </a:r>
            <a:r>
              <a:rPr lang="zh-TW" altLang="en-US" sz="2400" dirty="0">
                <a:solidFill>
                  <a:srgbClr val="FF0000"/>
                </a:solidFill>
              </a:rPr>
              <a:t>˙*˙</a:t>
            </a:r>
            <a:r>
              <a:rPr lang="en-US" altLang="zh-TW" sz="2400" dirty="0">
                <a:solidFill>
                  <a:srgbClr val="FF0000"/>
                </a:solidFill>
              </a:rPr>
              <a:t>de|</a:t>
            </a:r>
            <a:r>
              <a:rPr lang="zh-TW" altLang="en-US" sz="2400" dirty="0">
                <a:solidFill>
                  <a:srgbClr val="FF0000"/>
                </a:solidFill>
              </a:rPr>
              <a:t> ˙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486C5CD-22D4-4380-9013-7B8289642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20" y="3356992"/>
            <a:ext cx="7507560" cy="101745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8EE499A-9372-4607-BB52-0D7B623EE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4907687"/>
            <a:ext cx="3011624" cy="86157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BA2A321-9CCD-4256-893F-4ED6956D499D}"/>
              </a:ext>
            </a:extLst>
          </p:cNvPr>
          <p:cNvSpPr/>
          <p:nvPr/>
        </p:nvSpPr>
        <p:spPr>
          <a:xfrm>
            <a:off x="3345396" y="3371417"/>
            <a:ext cx="5018484" cy="1003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A0BD1FC-F99C-4A2E-9606-EAAC4439AC0B}"/>
              </a:ext>
            </a:extLst>
          </p:cNvPr>
          <p:cNvSpPr/>
          <p:nvPr/>
        </p:nvSpPr>
        <p:spPr>
          <a:xfrm>
            <a:off x="4294783" y="4907687"/>
            <a:ext cx="3229545" cy="9322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DD91F85F-79F1-4FB8-A158-0D59404C7C42}"/>
              </a:ext>
            </a:extLst>
          </p:cNvPr>
          <p:cNvCxnSpPr>
            <a:cxnSpLocks/>
          </p:cNvCxnSpPr>
          <p:nvPr/>
        </p:nvCxnSpPr>
        <p:spPr>
          <a:xfrm>
            <a:off x="5868144" y="4473116"/>
            <a:ext cx="0" cy="3240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圖片 13">
            <a:extLst>
              <a:ext uri="{FF2B5EF4-FFF2-40B4-BE49-F238E27FC236}">
                <a16:creationId xmlns:a16="http://schemas.microsoft.com/office/drawing/2014/main" id="{97B55F56-051F-4340-8FE0-9CE195EB6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409" y="1408548"/>
            <a:ext cx="3996791" cy="1192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634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Syntax Tree to 1-character NFA 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52E04355-D43A-4AF0-ABB1-0D56F5A62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400" dirty="0"/>
              <a:t>Regex: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a(</a:t>
            </a:r>
            <a:r>
              <a:rPr lang="en-US" altLang="zh-TW" sz="2400" dirty="0" err="1">
                <a:solidFill>
                  <a:srgbClr val="FF0000"/>
                </a:solidFill>
              </a:rPr>
              <a:t>bc</a:t>
            </a:r>
            <a:r>
              <a:rPr lang="en-US" altLang="zh-TW" sz="2400" dirty="0">
                <a:solidFill>
                  <a:srgbClr val="FF0000"/>
                </a:solidFill>
              </a:rPr>
              <a:t>)*(</a:t>
            </a:r>
            <a:r>
              <a:rPr lang="en-US" altLang="zh-TW" sz="2400" dirty="0" err="1">
                <a:solidFill>
                  <a:srgbClr val="FF0000"/>
                </a:solidFill>
              </a:rPr>
              <a:t>d|e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2400" dirty="0"/>
              <a:t>Syntax Tree: </a:t>
            </a:r>
            <a:r>
              <a:rPr lang="en-US" altLang="zh-TW" sz="2400" dirty="0" err="1">
                <a:solidFill>
                  <a:srgbClr val="FF0000"/>
                </a:solidFill>
              </a:rPr>
              <a:t>abc</a:t>
            </a:r>
            <a:r>
              <a:rPr lang="zh-TW" altLang="en-US" sz="2400" dirty="0">
                <a:solidFill>
                  <a:srgbClr val="FF0000"/>
                </a:solidFill>
              </a:rPr>
              <a:t>˙*˙</a:t>
            </a:r>
            <a:r>
              <a:rPr lang="en-US" altLang="zh-TW" sz="2400" dirty="0">
                <a:solidFill>
                  <a:srgbClr val="FF0000"/>
                </a:solidFill>
              </a:rPr>
              <a:t>de|</a:t>
            </a:r>
            <a:r>
              <a:rPr lang="zh-TW" altLang="en-US" sz="2400" dirty="0">
                <a:solidFill>
                  <a:srgbClr val="FF0000"/>
                </a:solidFill>
              </a:rPr>
              <a:t> ˙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486C5CD-22D4-4380-9013-7B82896426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333"/>
          <a:stretch/>
        </p:blipFill>
        <p:spPr>
          <a:xfrm>
            <a:off x="1408659" y="3522358"/>
            <a:ext cx="2527548" cy="101745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8EE499A-9372-4607-BB52-0D7B623EE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561" y="3678237"/>
            <a:ext cx="3011624" cy="86157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29BDE34-EC10-4839-9B91-32EEB7EEB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1674656"/>
            <a:ext cx="4058604" cy="1178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33BB72F-9542-4193-8812-8CEF92787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479" y="5059237"/>
            <a:ext cx="2988924" cy="104311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EE7B11B-CEB1-4356-9E86-C58F7A9716BC}"/>
              </a:ext>
            </a:extLst>
          </p:cNvPr>
          <p:cNvSpPr/>
          <p:nvPr/>
        </p:nvSpPr>
        <p:spPr>
          <a:xfrm>
            <a:off x="4582866" y="3371417"/>
            <a:ext cx="3193490" cy="1168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0578FC7-C806-4BE8-B7A8-78B36E55BA64}"/>
              </a:ext>
            </a:extLst>
          </p:cNvPr>
          <p:cNvSpPr/>
          <p:nvPr/>
        </p:nvSpPr>
        <p:spPr>
          <a:xfrm>
            <a:off x="4582866" y="5025239"/>
            <a:ext cx="3193490" cy="1168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E65326E-EB5F-45A8-A5A4-C678093367F2}"/>
              </a:ext>
            </a:extLst>
          </p:cNvPr>
          <p:cNvCxnSpPr>
            <a:cxnSpLocks/>
          </p:cNvCxnSpPr>
          <p:nvPr/>
        </p:nvCxnSpPr>
        <p:spPr>
          <a:xfrm>
            <a:off x="6228184" y="4617132"/>
            <a:ext cx="0" cy="3240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60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Syntax Tree to 1-character NFA 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52E04355-D43A-4AF0-ABB1-0D56F5A62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400" dirty="0"/>
              <a:t>Regex: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a(</a:t>
            </a:r>
            <a:r>
              <a:rPr lang="en-US" altLang="zh-TW" sz="2400" dirty="0" err="1">
                <a:solidFill>
                  <a:srgbClr val="FF0000"/>
                </a:solidFill>
              </a:rPr>
              <a:t>bc</a:t>
            </a:r>
            <a:r>
              <a:rPr lang="en-US" altLang="zh-TW" sz="2400" dirty="0">
                <a:solidFill>
                  <a:srgbClr val="FF0000"/>
                </a:solidFill>
              </a:rPr>
              <a:t>)*(</a:t>
            </a:r>
            <a:r>
              <a:rPr lang="en-US" altLang="zh-TW" sz="2400" dirty="0" err="1">
                <a:solidFill>
                  <a:srgbClr val="FF0000"/>
                </a:solidFill>
              </a:rPr>
              <a:t>d|e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2400" dirty="0"/>
              <a:t>Syntax Tree: </a:t>
            </a:r>
            <a:r>
              <a:rPr lang="en-US" altLang="zh-TW" sz="2400" dirty="0" err="1">
                <a:solidFill>
                  <a:srgbClr val="FF0000"/>
                </a:solidFill>
              </a:rPr>
              <a:t>abc</a:t>
            </a:r>
            <a:r>
              <a:rPr lang="zh-TW" altLang="en-US" sz="2400" dirty="0">
                <a:solidFill>
                  <a:srgbClr val="FF0000"/>
                </a:solidFill>
              </a:rPr>
              <a:t>˙*˙</a:t>
            </a:r>
            <a:r>
              <a:rPr lang="en-US" altLang="zh-TW" sz="2400" dirty="0">
                <a:solidFill>
                  <a:srgbClr val="FF0000"/>
                </a:solidFill>
              </a:rPr>
              <a:t>de|</a:t>
            </a:r>
            <a:r>
              <a:rPr lang="zh-TW" altLang="en-US" sz="2400" dirty="0">
                <a:solidFill>
                  <a:srgbClr val="FF0000"/>
                </a:solidFill>
              </a:rPr>
              <a:t> ˙</a:t>
            </a:r>
            <a:endParaRPr lang="zh-TW" altLang="en-US" sz="24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507EAAF-825D-436E-AE89-DECE01F02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479" y="1506538"/>
            <a:ext cx="3836503" cy="11745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24231F1-0A16-4024-8A58-8938E14FF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78" y="4987584"/>
            <a:ext cx="3773190" cy="980488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0175EDE8-2D00-429D-A237-28D8984D2D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333"/>
          <a:stretch/>
        </p:blipFill>
        <p:spPr>
          <a:xfrm>
            <a:off x="594184" y="3170143"/>
            <a:ext cx="2527548" cy="1017452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35CD77FE-83A5-475A-9D22-7EC74FBBC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3828" y="3193051"/>
            <a:ext cx="2988924" cy="1043114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E7F8666A-3C22-4BC6-A727-3ADECD0798F5}"/>
              </a:ext>
            </a:extLst>
          </p:cNvPr>
          <p:cNvSpPr/>
          <p:nvPr/>
        </p:nvSpPr>
        <p:spPr>
          <a:xfrm>
            <a:off x="359532" y="3191397"/>
            <a:ext cx="5670376" cy="1168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8D69235-151B-4C6E-BC2C-A4E8009E0DF3}"/>
              </a:ext>
            </a:extLst>
          </p:cNvPr>
          <p:cNvSpPr/>
          <p:nvPr/>
        </p:nvSpPr>
        <p:spPr>
          <a:xfrm>
            <a:off x="460996" y="4941168"/>
            <a:ext cx="3822972" cy="1068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894484A0-D196-461E-A974-EE834205FA1E}"/>
              </a:ext>
            </a:extLst>
          </p:cNvPr>
          <p:cNvCxnSpPr>
            <a:cxnSpLocks/>
          </p:cNvCxnSpPr>
          <p:nvPr/>
        </p:nvCxnSpPr>
        <p:spPr>
          <a:xfrm>
            <a:off x="2432571" y="4473116"/>
            <a:ext cx="0" cy="3240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BB2A64B4-05CD-49B5-99DB-8079C9E73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067" y="4413134"/>
            <a:ext cx="2345199" cy="92407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8967C45-5207-4F70-BD31-799FA3444B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076" y="5413848"/>
            <a:ext cx="2211450" cy="78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Syntax Tree to 1-character NFA 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52E04355-D43A-4AF0-ABB1-0D56F5A62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400" dirty="0"/>
              <a:t>Regex: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a(</a:t>
            </a:r>
            <a:r>
              <a:rPr lang="en-US" altLang="zh-TW" sz="2400" dirty="0" err="1">
                <a:solidFill>
                  <a:srgbClr val="FF0000"/>
                </a:solidFill>
              </a:rPr>
              <a:t>bc</a:t>
            </a:r>
            <a:r>
              <a:rPr lang="en-US" altLang="zh-TW" sz="2400" dirty="0">
                <a:solidFill>
                  <a:srgbClr val="FF0000"/>
                </a:solidFill>
              </a:rPr>
              <a:t>)*(</a:t>
            </a:r>
            <a:r>
              <a:rPr lang="en-US" altLang="zh-TW" sz="2400" dirty="0" err="1">
                <a:solidFill>
                  <a:srgbClr val="FF0000"/>
                </a:solidFill>
              </a:rPr>
              <a:t>d|e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2400" dirty="0"/>
              <a:t>Syntax Tree: </a:t>
            </a:r>
            <a:r>
              <a:rPr lang="en-US" altLang="zh-TW" sz="2400" dirty="0" err="1">
                <a:solidFill>
                  <a:srgbClr val="FF0000"/>
                </a:solidFill>
              </a:rPr>
              <a:t>abc</a:t>
            </a:r>
            <a:r>
              <a:rPr lang="zh-TW" altLang="en-US" sz="2400" dirty="0">
                <a:solidFill>
                  <a:srgbClr val="FF0000"/>
                </a:solidFill>
              </a:rPr>
              <a:t>˙*˙</a:t>
            </a:r>
            <a:r>
              <a:rPr lang="en-US" altLang="zh-TW" sz="2400" dirty="0">
                <a:solidFill>
                  <a:srgbClr val="FF0000"/>
                </a:solidFill>
              </a:rPr>
              <a:t>de|</a:t>
            </a:r>
            <a:r>
              <a:rPr lang="zh-TW" altLang="en-US" sz="2400" dirty="0">
                <a:solidFill>
                  <a:srgbClr val="FF0000"/>
                </a:solidFill>
              </a:rPr>
              <a:t> ˙</a:t>
            </a:r>
            <a:endParaRPr lang="zh-TW" altLang="en-US"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746A9F0-54BA-4471-B09A-FD81D81C2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56" y="1482726"/>
            <a:ext cx="4161944" cy="1293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5DEB0E1-2BBA-471F-AF93-3FCC615A6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855" y="4940247"/>
            <a:ext cx="2249285" cy="122505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7CC7CB5-7CE8-464A-A5E2-AF28BBA5F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487" y="3216198"/>
            <a:ext cx="2345199" cy="92407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AC783EF-67FA-4642-AF3B-07660ADB8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3284507"/>
            <a:ext cx="2211450" cy="78746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9A539A1-DB88-428F-A36E-83CB4403A12B}"/>
              </a:ext>
            </a:extLst>
          </p:cNvPr>
          <p:cNvSpPr/>
          <p:nvPr/>
        </p:nvSpPr>
        <p:spPr>
          <a:xfrm>
            <a:off x="1853342" y="3122369"/>
            <a:ext cx="5670376" cy="1168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F6768BB-25FA-46F3-A715-07CF397A3914}"/>
              </a:ext>
            </a:extLst>
          </p:cNvPr>
          <p:cNvCxnSpPr>
            <a:cxnSpLocks/>
          </p:cNvCxnSpPr>
          <p:nvPr/>
        </p:nvCxnSpPr>
        <p:spPr>
          <a:xfrm>
            <a:off x="4707371" y="4437112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24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Syntax Tree to 1-character NFA </a:t>
            </a:r>
            <a:endParaRPr lang="zh-TW" altLang="en-US" sz="3600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National Cheng Kung University </a:t>
            </a:r>
            <a:r>
              <a:rPr lang="en-US" altLang="zh-TW" dirty="0" err="1"/>
              <a:t>CSIE</a:t>
            </a:r>
            <a:r>
              <a:rPr lang="en-US" altLang="zh-TW" dirty="0"/>
              <a:t> Computer &amp; Internet Architecture Lab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951E2-EEAA-4669-B8F0-B40FD5B3C24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6" name="內容版面配置區 6">
            <a:extLst>
              <a:ext uri="{FF2B5EF4-FFF2-40B4-BE49-F238E27FC236}">
                <a16:creationId xmlns:a16="http://schemas.microsoft.com/office/drawing/2014/main" id="{52E04355-D43A-4AF0-ABB1-0D56F5A62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r>
              <a:rPr lang="en-US" altLang="zh-TW" sz="2400" dirty="0"/>
              <a:t>Regex: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a(</a:t>
            </a:r>
            <a:r>
              <a:rPr lang="en-US" altLang="zh-TW" sz="2400" dirty="0" err="1">
                <a:solidFill>
                  <a:srgbClr val="FF0000"/>
                </a:solidFill>
              </a:rPr>
              <a:t>bc</a:t>
            </a:r>
            <a:r>
              <a:rPr lang="en-US" altLang="zh-TW" sz="2400" dirty="0">
                <a:solidFill>
                  <a:srgbClr val="FF0000"/>
                </a:solidFill>
              </a:rPr>
              <a:t>)*(</a:t>
            </a:r>
            <a:r>
              <a:rPr lang="en-US" altLang="zh-TW" sz="2400" dirty="0" err="1">
                <a:solidFill>
                  <a:srgbClr val="FF0000"/>
                </a:solidFill>
              </a:rPr>
              <a:t>d|e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2400" dirty="0"/>
              <a:t>Syntax Tree: </a:t>
            </a:r>
            <a:r>
              <a:rPr lang="en-US" altLang="zh-TW" sz="2400" dirty="0" err="1">
                <a:solidFill>
                  <a:srgbClr val="FF0000"/>
                </a:solidFill>
              </a:rPr>
              <a:t>abc</a:t>
            </a:r>
            <a:r>
              <a:rPr lang="zh-TW" altLang="en-US" sz="2400" dirty="0">
                <a:solidFill>
                  <a:srgbClr val="FF0000"/>
                </a:solidFill>
              </a:rPr>
              <a:t>˙*˙</a:t>
            </a:r>
            <a:r>
              <a:rPr lang="en-US" altLang="zh-TW" sz="2400" dirty="0">
                <a:solidFill>
                  <a:srgbClr val="FF0000"/>
                </a:solidFill>
              </a:rPr>
              <a:t>de|</a:t>
            </a:r>
            <a:r>
              <a:rPr lang="zh-TW" altLang="en-US" sz="2400" dirty="0">
                <a:solidFill>
                  <a:srgbClr val="FF0000"/>
                </a:solidFill>
              </a:rPr>
              <a:t> ˙</a:t>
            </a:r>
            <a:endParaRPr lang="zh-TW" altLang="en-US" sz="2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C43BCC2-0225-4A32-9ED2-BF05FAABE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482726"/>
            <a:ext cx="4184431" cy="13249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7E699B1-2DB9-40F3-AF01-9686403A0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382" y="3140968"/>
            <a:ext cx="2249285" cy="122505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CA425B5-8D13-40C5-A0E6-281042B5C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078" y="3263253"/>
            <a:ext cx="3773190" cy="98048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0027611-4587-44BC-AAC9-CF49A5AA1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4920615"/>
            <a:ext cx="4325478" cy="128069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C9C829-8E44-4FE8-B13A-79D22D09EA93}"/>
              </a:ext>
            </a:extLst>
          </p:cNvPr>
          <p:cNvSpPr/>
          <p:nvPr/>
        </p:nvSpPr>
        <p:spPr>
          <a:xfrm>
            <a:off x="1043608" y="3122369"/>
            <a:ext cx="6964306" cy="1243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DA092611-BBC7-4DDE-9558-A861A3ABE53D}"/>
              </a:ext>
            </a:extLst>
          </p:cNvPr>
          <p:cNvCxnSpPr>
            <a:cxnSpLocks/>
          </p:cNvCxnSpPr>
          <p:nvPr/>
        </p:nvCxnSpPr>
        <p:spPr>
          <a:xfrm>
            <a:off x="4644008" y="4473116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29295"/>
      </p:ext>
    </p:extLst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1">
      <a:majorFont>
        <a:latin typeface="Cambr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86939</TotalTime>
  <Words>1480</Words>
  <Application>Microsoft Office PowerPoint</Application>
  <PresentationFormat>如螢幕大小 (4:3)</PresentationFormat>
  <Paragraphs>308</Paragraphs>
  <Slides>31</Slides>
  <Notes>31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0" baseType="lpstr">
      <vt:lpstr>新細明體</vt:lpstr>
      <vt:lpstr>標楷體</vt:lpstr>
      <vt:lpstr>Arial</vt:lpstr>
      <vt:lpstr>Arial Black</vt:lpstr>
      <vt:lpstr>Cambria</vt:lpstr>
      <vt:lpstr>Cambria Math</vt:lpstr>
      <vt:lpstr>Times New Roman</vt:lpstr>
      <vt:lpstr>Wingdings</vt:lpstr>
      <vt:lpstr>Studio</vt:lpstr>
      <vt:lpstr>HIGH-SPEED REGULAR EXPRESSION MATCHING ENGINE USING MULTI-CHARACTER NFA</vt:lpstr>
      <vt:lpstr>INTRODUCTION</vt:lpstr>
      <vt:lpstr>INTRODUCTION</vt:lpstr>
      <vt:lpstr>Syntax Tree to 1-character NFA </vt:lpstr>
      <vt:lpstr>Syntax Tree to 1-character NFA </vt:lpstr>
      <vt:lpstr>Syntax Tree to 1-character NFA </vt:lpstr>
      <vt:lpstr>Syntax Tree to 1-character NFA </vt:lpstr>
      <vt:lpstr>Syntax Tree to 1-character NFA </vt:lpstr>
      <vt:lpstr>Syntax Tree to 1-character NFA </vt:lpstr>
      <vt:lpstr>Syntax Tree to 1-character NFA </vt:lpstr>
      <vt:lpstr>1-character NFA to 2-character NFA</vt:lpstr>
      <vt:lpstr>1-character NFA to 2-character NFA</vt:lpstr>
      <vt:lpstr>1-character NFA to 2-character NFA</vt:lpstr>
      <vt:lpstr>1-character NFA to 2-character NFA</vt:lpstr>
      <vt:lpstr>1-character NFA to 2-character NFA</vt:lpstr>
      <vt:lpstr>1-character NFA to 2-character NFA</vt:lpstr>
      <vt:lpstr>1-character NFA to 2-character NFA</vt:lpstr>
      <vt:lpstr>Match mode and Non match mode</vt:lpstr>
      <vt:lpstr>Range Matching</vt:lpstr>
      <vt:lpstr>Range Matching</vt:lpstr>
      <vt:lpstr>Range Matching</vt:lpstr>
      <vt:lpstr>Performance  Evaluation</vt:lpstr>
      <vt:lpstr>Performance  Evaluation</vt:lpstr>
      <vt:lpstr>Table 1. Maximum operating frequency, f, and throughput, T, of 2,691 regexes (non-match mode).</vt:lpstr>
      <vt:lpstr>Table 1. Maximum operating frequency, f, and throughput, T, of 2,691 regexes (non-match mode).</vt:lpstr>
      <vt:lpstr>Performance  Evaluation</vt:lpstr>
      <vt:lpstr>Table 2. Logic usage of 2,691 regexes (non-match mode).</vt:lpstr>
      <vt:lpstr>Performance  Evaluation</vt:lpstr>
      <vt:lpstr>Performance  Evaluation</vt:lpstr>
      <vt:lpstr>Performance  Evaluation</vt:lpstr>
      <vt:lpstr>Performance  Evaluation</vt:lpstr>
    </vt:vector>
  </TitlesOfParts>
  <Company>mediahome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ch943</cp:lastModifiedBy>
  <cp:revision>3712</cp:revision>
  <cp:lastPrinted>2013-07-22T14:09:02Z</cp:lastPrinted>
  <dcterms:created xsi:type="dcterms:W3CDTF">2004-07-16T19:12:18Z</dcterms:created>
  <dcterms:modified xsi:type="dcterms:W3CDTF">2017-08-09T01:32:56Z</dcterms:modified>
</cp:coreProperties>
</file>